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ileron Bold" pitchFamily="2" charset="77"/>
      <p:regular r:id="rId12"/>
      <p:bold r:id="rId13"/>
    </p:embeddedFont>
    <p:embeddedFont>
      <p:font typeface="Alegreya" pitchFamily="2" charset="0"/>
      <p:regular r:id="rId14"/>
    </p:embeddedFont>
    <p:embeddedFont>
      <p:font typeface="Alegreya Bold" pitchFamily="2" charset="0"/>
      <p:regular r:id="rId15"/>
      <p:bold r:id="rId16"/>
    </p:embeddedFont>
    <p:embeddedFont>
      <p:font typeface="Arimo Bold" panose="020B0704020202020204" pitchFamily="34" charset="0"/>
      <p:regular r:id="rId17"/>
      <p:bold r:id="rId18"/>
    </p:embeddedFont>
    <p:embeddedFont>
      <p:font typeface="Arimo Bold Italics" panose="020B0704020202090204" pitchFamily="34" charset="0"/>
      <p:regular r:id="rId19"/>
      <p:bold r:id="rId20"/>
      <p:italic r:id="rId21"/>
      <p:boldItalic r:id="rId22"/>
    </p:embeddedFont>
    <p:embeddedFont>
      <p:font typeface="Arimo Italics" panose="020B0604020202090204" pitchFamily="34" charset="0"/>
      <p:regular r:id="rId23"/>
      <p: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03" autoAdjust="0"/>
  </p:normalViewPr>
  <p:slideViewPr>
    <p:cSldViewPr>
      <p:cViewPr varScale="1">
        <p:scale>
          <a:sx n="72" d="100"/>
          <a:sy n="72" d="100"/>
        </p:scale>
        <p:origin x="760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18" Type="http://schemas.openxmlformats.org/officeDocument/2006/relationships/image" Target="../media/image2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19" Type="http://schemas.openxmlformats.org/officeDocument/2006/relationships/image" Target="../media/image30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94763" y="6803236"/>
            <a:ext cx="498474" cy="2297733"/>
            <a:chOff x="0" y="0"/>
            <a:chExt cx="664632" cy="3063644"/>
          </a:xfrm>
        </p:grpSpPr>
        <p:sp>
          <p:nvSpPr>
            <p:cNvPr id="3" name="Freeform 3"/>
            <p:cNvSpPr/>
            <p:nvPr/>
          </p:nvSpPr>
          <p:spPr>
            <a:xfrm>
              <a:off x="669" y="1212471"/>
              <a:ext cx="663963" cy="663963"/>
            </a:xfrm>
            <a:custGeom>
              <a:avLst/>
              <a:gdLst/>
              <a:ahLst/>
              <a:cxnLst/>
              <a:rect l="l" t="t" r="r" b="b"/>
              <a:pathLst>
                <a:path w="663963" h="663963">
                  <a:moveTo>
                    <a:pt x="0" y="0"/>
                  </a:moveTo>
                  <a:lnTo>
                    <a:pt x="663963" y="0"/>
                  </a:lnTo>
                  <a:lnTo>
                    <a:pt x="663963" y="663962"/>
                  </a:lnTo>
                  <a:lnTo>
                    <a:pt x="0" y="6639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63963" cy="663963"/>
            </a:xfrm>
            <a:custGeom>
              <a:avLst/>
              <a:gdLst/>
              <a:ahLst/>
              <a:cxnLst/>
              <a:rect l="l" t="t" r="r" b="b"/>
              <a:pathLst>
                <a:path w="663963" h="663963">
                  <a:moveTo>
                    <a:pt x="0" y="0"/>
                  </a:moveTo>
                  <a:lnTo>
                    <a:pt x="663963" y="0"/>
                  </a:lnTo>
                  <a:lnTo>
                    <a:pt x="663963" y="663963"/>
                  </a:lnTo>
                  <a:lnTo>
                    <a:pt x="0" y="6639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2399681"/>
              <a:ext cx="663963" cy="663963"/>
            </a:xfrm>
            <a:custGeom>
              <a:avLst/>
              <a:gdLst/>
              <a:ahLst/>
              <a:cxnLst/>
              <a:rect l="l" t="t" r="r" b="b"/>
              <a:pathLst>
                <a:path w="663963" h="663963">
                  <a:moveTo>
                    <a:pt x="0" y="0"/>
                  </a:moveTo>
                  <a:lnTo>
                    <a:pt x="663963" y="0"/>
                  </a:lnTo>
                  <a:lnTo>
                    <a:pt x="663963" y="663963"/>
                  </a:lnTo>
                  <a:lnTo>
                    <a:pt x="0" y="6639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23130" y="5654807"/>
            <a:ext cx="6144953" cy="3197176"/>
            <a:chOff x="0" y="0"/>
            <a:chExt cx="8193271" cy="42629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051165" cy="3868589"/>
            </a:xfrm>
            <a:custGeom>
              <a:avLst/>
              <a:gdLst/>
              <a:ahLst/>
              <a:cxnLst/>
              <a:rect l="l" t="t" r="r" b="b"/>
              <a:pathLst>
                <a:path w="8051165" h="3868589">
                  <a:moveTo>
                    <a:pt x="25400" y="0"/>
                  </a:moveTo>
                  <a:lnTo>
                    <a:pt x="8025765" y="0"/>
                  </a:lnTo>
                  <a:cubicBezTo>
                    <a:pt x="8039735" y="0"/>
                    <a:pt x="8051165" y="31721"/>
                    <a:pt x="8051165" y="70492"/>
                  </a:cubicBezTo>
                  <a:lnTo>
                    <a:pt x="8051165" y="3798097"/>
                  </a:lnTo>
                  <a:cubicBezTo>
                    <a:pt x="8051165" y="3836867"/>
                    <a:pt x="8039735" y="3868589"/>
                    <a:pt x="8025765" y="3868589"/>
                  </a:cubicBezTo>
                  <a:lnTo>
                    <a:pt x="25400" y="3868589"/>
                  </a:lnTo>
                  <a:cubicBezTo>
                    <a:pt x="11430" y="3868589"/>
                    <a:pt x="0" y="3836867"/>
                    <a:pt x="0" y="3798097"/>
                  </a:cubicBezTo>
                  <a:lnTo>
                    <a:pt x="0" y="70492"/>
                  </a:lnTo>
                  <a:cubicBezTo>
                    <a:pt x="0" y="31721"/>
                    <a:pt x="11430" y="0"/>
                    <a:pt x="25400" y="0"/>
                  </a:cubicBezTo>
                  <a:moveTo>
                    <a:pt x="25400" y="140984"/>
                  </a:moveTo>
                  <a:lnTo>
                    <a:pt x="25400" y="70492"/>
                  </a:lnTo>
                  <a:lnTo>
                    <a:pt x="50800" y="70492"/>
                  </a:lnTo>
                  <a:lnTo>
                    <a:pt x="50800" y="3798097"/>
                  </a:lnTo>
                  <a:lnTo>
                    <a:pt x="25400" y="3798097"/>
                  </a:lnTo>
                  <a:lnTo>
                    <a:pt x="25400" y="3727605"/>
                  </a:lnTo>
                  <a:lnTo>
                    <a:pt x="8025765" y="3727605"/>
                  </a:lnTo>
                  <a:lnTo>
                    <a:pt x="8025765" y="3798097"/>
                  </a:lnTo>
                  <a:lnTo>
                    <a:pt x="8000365" y="3798097"/>
                  </a:lnTo>
                  <a:lnTo>
                    <a:pt x="8000365" y="70492"/>
                  </a:lnTo>
                  <a:lnTo>
                    <a:pt x="8025765" y="70492"/>
                  </a:lnTo>
                  <a:lnTo>
                    <a:pt x="8025765" y="140984"/>
                  </a:lnTo>
                  <a:lnTo>
                    <a:pt x="25400" y="140984"/>
                  </a:lnTo>
                  <a:close/>
                </a:path>
              </a:pathLst>
            </a:custGeom>
            <a:solidFill>
              <a:srgbClr val="13538A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23130" y="5726342"/>
            <a:ext cx="5895773" cy="2556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2C92D5"/>
                </a:solidFill>
                <a:latin typeface="Arimo Bold"/>
                <a:ea typeface="Arimo Bold"/>
                <a:cs typeface="Arimo Bold"/>
                <a:sym typeface="Arimo Bold"/>
              </a:rPr>
              <a:t>ABDOU OUMAR ABDOU</a:t>
            </a:r>
          </a:p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2C92D5"/>
                </a:solidFill>
                <a:latin typeface="Arimo Bold"/>
                <a:ea typeface="Arimo Bold"/>
                <a:cs typeface="Arimo Bold"/>
                <a:sym typeface="Arimo Bold"/>
              </a:rPr>
              <a:t>ARAME DIAGNE</a:t>
            </a:r>
          </a:p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2C92D5"/>
                </a:solidFill>
                <a:latin typeface="Arimo Bold"/>
                <a:ea typeface="Arimo Bold"/>
                <a:cs typeface="Arimo Bold"/>
                <a:sym typeface="Arimo Bold"/>
              </a:rPr>
              <a:t>KHADIDIATOU DIOUF</a:t>
            </a:r>
          </a:p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2C92D5"/>
                </a:solidFill>
                <a:latin typeface="Arimo Bold"/>
                <a:ea typeface="Arimo Bold"/>
                <a:cs typeface="Arimo Bold"/>
                <a:sym typeface="Arimo Bold"/>
              </a:rPr>
              <a:t>MAME DIARRA GUEYE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00931" y="5401900"/>
            <a:ext cx="3453099" cy="85725"/>
            <a:chOff x="0" y="0"/>
            <a:chExt cx="4604132" cy="114300"/>
          </a:xfrm>
        </p:grpSpPr>
        <p:sp>
          <p:nvSpPr>
            <p:cNvPr id="10" name="Freeform 10"/>
            <p:cNvSpPr/>
            <p:nvPr/>
          </p:nvSpPr>
          <p:spPr>
            <a:xfrm>
              <a:off x="57150" y="0"/>
              <a:ext cx="4489831" cy="114300"/>
            </a:xfrm>
            <a:custGeom>
              <a:avLst/>
              <a:gdLst/>
              <a:ahLst/>
              <a:cxnLst/>
              <a:rect l="l" t="t" r="r" b="b"/>
              <a:pathLst>
                <a:path w="4489831" h="114300">
                  <a:moveTo>
                    <a:pt x="0" y="0"/>
                  </a:moveTo>
                  <a:lnTo>
                    <a:pt x="4489831" y="0"/>
                  </a:lnTo>
                  <a:lnTo>
                    <a:pt x="4489831" y="114300"/>
                  </a:lnTo>
                  <a:lnTo>
                    <a:pt x="0" y="114300"/>
                  </a:lnTo>
                  <a:close/>
                </a:path>
              </a:pathLst>
            </a:custGeom>
            <a:solidFill>
              <a:srgbClr val="13538A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078021" y="4703388"/>
            <a:ext cx="4720192" cy="708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Présenté par : 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054721" y="8949768"/>
            <a:ext cx="4538632" cy="1172354"/>
            <a:chOff x="0" y="0"/>
            <a:chExt cx="6051509" cy="156313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944321" cy="1418550"/>
            </a:xfrm>
            <a:custGeom>
              <a:avLst/>
              <a:gdLst/>
              <a:ahLst/>
              <a:cxnLst/>
              <a:rect l="l" t="t" r="r" b="b"/>
              <a:pathLst>
                <a:path w="5944321" h="1418550">
                  <a:moveTo>
                    <a:pt x="19165" y="0"/>
                  </a:moveTo>
                  <a:lnTo>
                    <a:pt x="5925157" y="0"/>
                  </a:lnTo>
                  <a:cubicBezTo>
                    <a:pt x="5935697" y="0"/>
                    <a:pt x="5944321" y="11632"/>
                    <a:pt x="5944321" y="25848"/>
                  </a:cubicBezTo>
                  <a:lnTo>
                    <a:pt x="5944321" y="1392702"/>
                  </a:lnTo>
                  <a:cubicBezTo>
                    <a:pt x="5944321" y="1406918"/>
                    <a:pt x="5935697" y="1418550"/>
                    <a:pt x="5925157" y="1418550"/>
                  </a:cubicBezTo>
                  <a:lnTo>
                    <a:pt x="19165" y="1418550"/>
                  </a:lnTo>
                  <a:cubicBezTo>
                    <a:pt x="8624" y="1418550"/>
                    <a:pt x="0" y="1406918"/>
                    <a:pt x="0" y="1392702"/>
                  </a:cubicBezTo>
                  <a:lnTo>
                    <a:pt x="0" y="25848"/>
                  </a:lnTo>
                  <a:cubicBezTo>
                    <a:pt x="0" y="11632"/>
                    <a:pt x="8624" y="0"/>
                    <a:pt x="19165" y="0"/>
                  </a:cubicBezTo>
                  <a:moveTo>
                    <a:pt x="19165" y="51696"/>
                  </a:moveTo>
                  <a:lnTo>
                    <a:pt x="19165" y="25848"/>
                  </a:lnTo>
                  <a:lnTo>
                    <a:pt x="38330" y="25848"/>
                  </a:lnTo>
                  <a:lnTo>
                    <a:pt x="38330" y="1392702"/>
                  </a:lnTo>
                  <a:lnTo>
                    <a:pt x="19165" y="1392702"/>
                  </a:lnTo>
                  <a:lnTo>
                    <a:pt x="19165" y="1366853"/>
                  </a:lnTo>
                  <a:lnTo>
                    <a:pt x="5925157" y="1366853"/>
                  </a:lnTo>
                  <a:lnTo>
                    <a:pt x="5925157" y="1392702"/>
                  </a:lnTo>
                  <a:lnTo>
                    <a:pt x="5905991" y="1392702"/>
                  </a:lnTo>
                  <a:lnTo>
                    <a:pt x="5905991" y="25848"/>
                  </a:lnTo>
                  <a:lnTo>
                    <a:pt x="5925157" y="25848"/>
                  </a:lnTo>
                  <a:lnTo>
                    <a:pt x="5925157" y="51696"/>
                  </a:lnTo>
                  <a:lnTo>
                    <a:pt x="19165" y="51696"/>
                  </a:lnTo>
                  <a:close/>
                </a:path>
              </a:pathLst>
            </a:custGeom>
            <a:solidFill>
              <a:srgbClr val="13538A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2176693" y="9071737"/>
            <a:ext cx="5768927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1">
                <a:solidFill>
                  <a:srgbClr val="2C92D5"/>
                </a:solidFill>
                <a:latin typeface="Arimo Bold"/>
                <a:ea typeface="Arimo Bold"/>
                <a:cs typeface="Arimo Bold"/>
                <a:sym typeface="Arimo Bold"/>
              </a:rPr>
              <a:t>MONSIEUR LY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054721" y="8449089"/>
            <a:ext cx="4538632" cy="90488"/>
            <a:chOff x="0" y="0"/>
            <a:chExt cx="6051509" cy="120651"/>
          </a:xfrm>
        </p:grpSpPr>
        <p:sp>
          <p:nvSpPr>
            <p:cNvPr id="16" name="Freeform 16"/>
            <p:cNvSpPr/>
            <p:nvPr/>
          </p:nvSpPr>
          <p:spPr>
            <a:xfrm>
              <a:off x="57150" y="0"/>
              <a:ext cx="5937250" cy="120650"/>
            </a:xfrm>
            <a:custGeom>
              <a:avLst/>
              <a:gdLst/>
              <a:ahLst/>
              <a:cxnLst/>
              <a:rect l="l" t="t" r="r" b="b"/>
              <a:pathLst>
                <a:path w="5937250" h="120650">
                  <a:moveTo>
                    <a:pt x="0" y="6350"/>
                  </a:moveTo>
                  <a:lnTo>
                    <a:pt x="5937123" y="0"/>
                  </a:lnTo>
                  <a:lnTo>
                    <a:pt x="5937250" y="114300"/>
                  </a:lnTo>
                  <a:lnTo>
                    <a:pt x="0" y="120650"/>
                  </a:lnTo>
                  <a:close/>
                </a:path>
              </a:pathLst>
            </a:custGeom>
            <a:solidFill>
              <a:srgbClr val="13538A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1688129" y="7752958"/>
            <a:ext cx="5271815" cy="6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8"/>
              </a:lnSpc>
            </a:pPr>
            <a:r>
              <a:rPr lang="en-US" sz="3598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Chargé du cours 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54942"/>
            <a:ext cx="18288000" cy="1390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7900" b="1" i="1">
                <a:solidFill>
                  <a:srgbClr val="13538A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PROJET DE BASE DE DONNEES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-1443346" y="2836325"/>
            <a:ext cx="21174693" cy="209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 i="1">
                <a:solidFill>
                  <a:srgbClr val="2C92D5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THÈME : Mise en place d’un Système de suivi des stocks pour la vente de </a:t>
            </a:r>
          </a:p>
          <a:p>
            <a:pPr algn="ctr">
              <a:lnSpc>
                <a:spcPts val="5599"/>
              </a:lnSpc>
            </a:pPr>
            <a:r>
              <a:rPr lang="en-US" sz="3999" b="1" i="1">
                <a:solidFill>
                  <a:srgbClr val="2C92D5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fournitures de construction.</a:t>
            </a:r>
          </a:p>
          <a:p>
            <a:pPr algn="ctr">
              <a:lnSpc>
                <a:spcPts val="5599"/>
              </a:lnSpc>
            </a:pPr>
            <a:endParaRPr lang="en-US" sz="3999" b="1" i="1">
              <a:solidFill>
                <a:srgbClr val="2C92D5"/>
              </a:solidFill>
              <a:latin typeface="Arimo Bold Italics"/>
              <a:ea typeface="Arimo Bold Italics"/>
              <a:cs typeface="Arimo Bold Italics"/>
              <a:sym typeface="Arimo Bold Italics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0" y="53617"/>
            <a:ext cx="2192932" cy="2237100"/>
          </a:xfrm>
          <a:custGeom>
            <a:avLst/>
            <a:gdLst/>
            <a:ahLst/>
            <a:cxnLst/>
            <a:rect l="l" t="t" r="r" b="b"/>
            <a:pathLst>
              <a:path w="2192932" h="2237100">
                <a:moveTo>
                  <a:pt x="0" y="0"/>
                </a:moveTo>
                <a:lnTo>
                  <a:pt x="2192932" y="0"/>
                </a:lnTo>
                <a:lnTo>
                  <a:pt x="2192932" y="2237100"/>
                </a:lnTo>
                <a:lnTo>
                  <a:pt x="0" y="2237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73" r="-4669" b="-1073"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9808" y="3961448"/>
            <a:ext cx="17448385" cy="3172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3"/>
              </a:lnSpc>
            </a:pPr>
            <a:r>
              <a:rPr lang="en-US" sz="12799" b="1" i="1">
                <a:solidFill>
                  <a:srgbClr val="13538A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MERCI DE VOTRE AIMABLE ATTENTION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5798"/>
            <a:ext cx="18288000" cy="3010056"/>
            <a:chOff x="0" y="0"/>
            <a:chExt cx="6236017" cy="9482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36017" cy="948267"/>
            </a:xfrm>
            <a:custGeom>
              <a:avLst/>
              <a:gdLst/>
              <a:ahLst/>
              <a:cxnLst/>
              <a:rect l="l" t="t" r="r" b="b"/>
              <a:pathLst>
                <a:path w="6236017" h="948267">
                  <a:moveTo>
                    <a:pt x="19947" y="0"/>
                  </a:moveTo>
                  <a:lnTo>
                    <a:pt x="6216071" y="0"/>
                  </a:lnTo>
                  <a:cubicBezTo>
                    <a:pt x="6227087" y="0"/>
                    <a:pt x="6236017" y="8930"/>
                    <a:pt x="6236017" y="19947"/>
                  </a:cubicBezTo>
                  <a:lnTo>
                    <a:pt x="6236017" y="928320"/>
                  </a:lnTo>
                  <a:cubicBezTo>
                    <a:pt x="6236017" y="939336"/>
                    <a:pt x="6227087" y="948267"/>
                    <a:pt x="6216071" y="948267"/>
                  </a:cubicBezTo>
                  <a:lnTo>
                    <a:pt x="19947" y="948267"/>
                  </a:lnTo>
                  <a:cubicBezTo>
                    <a:pt x="8930" y="948267"/>
                    <a:pt x="0" y="939336"/>
                    <a:pt x="0" y="928320"/>
                  </a:cubicBezTo>
                  <a:lnTo>
                    <a:pt x="0" y="19947"/>
                  </a:lnTo>
                  <a:cubicBezTo>
                    <a:pt x="0" y="8930"/>
                    <a:pt x="8930" y="0"/>
                    <a:pt x="19947" y="0"/>
                  </a:cubicBezTo>
                  <a:close/>
                </a:path>
              </a:pathLst>
            </a:custGeom>
            <a:solidFill>
              <a:srgbClr val="F2F4EE"/>
            </a:solidFill>
            <a:ln w="38100" cap="rnd">
              <a:solidFill>
                <a:srgbClr val="2C92D5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6236017" cy="995892"/>
            </a:xfrm>
            <a:prstGeom prst="rect">
              <a:avLst/>
            </a:prstGeom>
          </p:spPr>
          <p:txBody>
            <a:bodyPr lIns="42470" tIns="42470" rIns="42470" bIns="4247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0" y="-969075"/>
            <a:ext cx="18288000" cy="4381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53"/>
              </a:lnSpc>
            </a:pPr>
            <a:r>
              <a:rPr lang="en-US" sz="25109" i="1">
                <a:solidFill>
                  <a:srgbClr val="13538A"/>
                </a:solidFill>
                <a:latin typeface="Arimo Italics"/>
                <a:ea typeface="Arimo Italics"/>
                <a:cs typeface="Arimo Italics"/>
                <a:sym typeface="Arimo Italics"/>
              </a:rPr>
              <a:t>SOMMAIRE</a:t>
            </a:r>
          </a:p>
        </p:txBody>
      </p:sp>
      <p:sp>
        <p:nvSpPr>
          <p:cNvPr id="6" name="Freeform 6"/>
          <p:cNvSpPr/>
          <p:nvPr/>
        </p:nvSpPr>
        <p:spPr>
          <a:xfrm>
            <a:off x="-15064" y="3265049"/>
            <a:ext cx="6656944" cy="5137907"/>
          </a:xfrm>
          <a:custGeom>
            <a:avLst/>
            <a:gdLst/>
            <a:ahLst/>
            <a:cxnLst/>
            <a:rect l="l" t="t" r="r" b="b"/>
            <a:pathLst>
              <a:path w="6656944" h="5137907">
                <a:moveTo>
                  <a:pt x="0" y="0"/>
                </a:moveTo>
                <a:lnTo>
                  <a:pt x="6656944" y="0"/>
                </a:lnTo>
                <a:lnTo>
                  <a:pt x="6656944" y="5137907"/>
                </a:lnTo>
                <a:lnTo>
                  <a:pt x="0" y="51379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376315" y="5485586"/>
            <a:ext cx="6518247" cy="5030860"/>
          </a:xfrm>
          <a:custGeom>
            <a:avLst/>
            <a:gdLst/>
            <a:ahLst/>
            <a:cxnLst/>
            <a:rect l="l" t="t" r="r" b="b"/>
            <a:pathLst>
              <a:path w="6518247" h="5030860">
                <a:moveTo>
                  <a:pt x="0" y="0"/>
                </a:moveTo>
                <a:lnTo>
                  <a:pt x="6518247" y="0"/>
                </a:lnTo>
                <a:lnTo>
                  <a:pt x="6518247" y="5030860"/>
                </a:lnTo>
                <a:lnTo>
                  <a:pt x="0" y="5030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187238" y="4321794"/>
            <a:ext cx="6656944" cy="5137907"/>
          </a:xfrm>
          <a:custGeom>
            <a:avLst/>
            <a:gdLst/>
            <a:ahLst/>
            <a:cxnLst/>
            <a:rect l="l" t="t" r="r" b="b"/>
            <a:pathLst>
              <a:path w="6656944" h="5137907">
                <a:moveTo>
                  <a:pt x="0" y="0"/>
                </a:moveTo>
                <a:lnTo>
                  <a:pt x="6656943" y="0"/>
                </a:lnTo>
                <a:lnTo>
                  <a:pt x="6656943" y="5137907"/>
                </a:lnTo>
                <a:lnTo>
                  <a:pt x="0" y="51379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182379" y="4715543"/>
            <a:ext cx="5402214" cy="566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199" b="1">
                <a:solidFill>
                  <a:srgbClr val="13538A"/>
                </a:solidFill>
                <a:latin typeface="Arimo Bold"/>
                <a:ea typeface="Arimo Bold"/>
                <a:cs typeface="Arimo Bold"/>
                <a:sym typeface="Arimo Bold"/>
              </a:rPr>
              <a:t>BESOINS FONCTIONNELS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302192" y="4715543"/>
            <a:ext cx="832562" cy="566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199" b="1">
                <a:solidFill>
                  <a:srgbClr val="13538A"/>
                </a:solidFill>
                <a:latin typeface="Arimo Bold"/>
                <a:ea typeface="Arimo Bold"/>
                <a:cs typeface="Arimo Bold"/>
                <a:sym typeface="Arimo Bold"/>
              </a:rPr>
              <a:t>III.1.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441967" y="6048340"/>
            <a:ext cx="5034157" cy="566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199" b="1">
                <a:solidFill>
                  <a:srgbClr val="13538A"/>
                </a:solidFill>
                <a:latin typeface="Arimo Bold"/>
                <a:ea typeface="Arimo Bold"/>
                <a:cs typeface="Arimo Bold"/>
                <a:sym typeface="Arimo Bold"/>
              </a:rPr>
              <a:t>BESOINS TECHNIQUES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07946" y="6038365"/>
            <a:ext cx="832562" cy="566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199" b="1">
                <a:solidFill>
                  <a:srgbClr val="13538A"/>
                </a:solidFill>
                <a:latin typeface="Arimo Bold"/>
                <a:ea typeface="Arimo Bold"/>
                <a:cs typeface="Arimo Bold"/>
                <a:sym typeface="Arimo Bold"/>
              </a:rPr>
              <a:t>III.2.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441967" y="7326325"/>
            <a:ext cx="5034157" cy="566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199" b="1">
                <a:solidFill>
                  <a:srgbClr val="13538A"/>
                </a:solidFill>
                <a:latin typeface="Arimo Bold"/>
                <a:ea typeface="Arimo Bold"/>
                <a:cs typeface="Arimo Bold"/>
                <a:sym typeface="Arimo Bold"/>
              </a:rPr>
              <a:t>MÉTHODE WATERFALL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13701" y="7257289"/>
            <a:ext cx="621053" cy="566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199" b="1">
                <a:solidFill>
                  <a:srgbClr val="13538A"/>
                </a:solidFill>
                <a:latin typeface="Arimo Bold"/>
                <a:ea typeface="Arimo Bold"/>
                <a:cs typeface="Arimo Bold"/>
                <a:sym typeface="Arimo Bold"/>
              </a:rPr>
              <a:t>IV.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517478" y="8241714"/>
            <a:ext cx="633748" cy="533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999" b="1">
                <a:solidFill>
                  <a:srgbClr val="13538A"/>
                </a:solidFill>
                <a:latin typeface="Arimo Bold"/>
                <a:ea typeface="Arimo Bold"/>
                <a:cs typeface="Arimo Bold"/>
                <a:sym typeface="Arimo Bold"/>
              </a:rPr>
              <a:t>VI.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208985" y="8232189"/>
            <a:ext cx="4607426" cy="1128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199" b="1">
                <a:solidFill>
                  <a:srgbClr val="13538A"/>
                </a:solidFill>
                <a:latin typeface="Arimo Bold"/>
                <a:ea typeface="Arimo Bold"/>
                <a:cs typeface="Arimo Bold"/>
                <a:sym typeface="Arimo Bold"/>
              </a:rPr>
              <a:t>PRÉSENTATION DES RÉSULTATS OBTENUS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208985" y="6319277"/>
            <a:ext cx="4892925" cy="1066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2999" b="1">
                <a:solidFill>
                  <a:srgbClr val="13538A"/>
                </a:solidFill>
                <a:latin typeface="Arimo Bold"/>
                <a:ea typeface="Arimo Bold"/>
                <a:cs typeface="Arimo Bold"/>
                <a:sym typeface="Arimo Bold"/>
              </a:rPr>
              <a:t>GESTION DE LA BASE DE DONNÉES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517478" y="6299949"/>
            <a:ext cx="653407" cy="533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999" b="1">
                <a:solidFill>
                  <a:srgbClr val="13538A"/>
                </a:solidFill>
                <a:latin typeface="Arimo Bold"/>
                <a:ea typeface="Arimo Bold"/>
                <a:cs typeface="Arimo Bold"/>
                <a:sym typeface="Arimo Bold"/>
              </a:rPr>
              <a:t>V.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27412" y="3786175"/>
            <a:ext cx="379699" cy="566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199" b="1">
                <a:solidFill>
                  <a:srgbClr val="13538A"/>
                </a:solidFill>
                <a:latin typeface="Arimo Bold"/>
                <a:ea typeface="Arimo Bold"/>
                <a:cs typeface="Arimo Bold"/>
                <a:sym typeface="Arimo Bold"/>
              </a:rPr>
              <a:t>I.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0813" y="5085956"/>
            <a:ext cx="576297" cy="566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199" b="1">
                <a:solidFill>
                  <a:srgbClr val="13538A"/>
                </a:solidFill>
                <a:latin typeface="Arimo Bold"/>
                <a:ea typeface="Arimo Bold"/>
                <a:cs typeface="Arimo Bold"/>
                <a:sym typeface="Arimo Bold"/>
              </a:rPr>
              <a:t>II.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30813" y="6278680"/>
            <a:ext cx="576297" cy="566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199" b="1">
                <a:solidFill>
                  <a:srgbClr val="13538A"/>
                </a:solidFill>
                <a:latin typeface="Arimo Bold"/>
                <a:ea typeface="Arimo Bold"/>
                <a:cs typeface="Arimo Bold"/>
                <a:sym typeface="Arimo Bold"/>
              </a:rPr>
              <a:t>III.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56746" y="3755671"/>
            <a:ext cx="5330491" cy="1128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199" b="1">
                <a:solidFill>
                  <a:srgbClr val="13538A"/>
                </a:solidFill>
                <a:latin typeface="Arimo Bold"/>
                <a:ea typeface="Arimo Bold"/>
                <a:cs typeface="Arimo Bold"/>
                <a:sym typeface="Arimo Bold"/>
              </a:rPr>
              <a:t>PRÉSENTATION  DU PROJET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56746" y="5085956"/>
            <a:ext cx="4070651" cy="566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199" b="1">
                <a:solidFill>
                  <a:srgbClr val="13538A"/>
                </a:solidFill>
                <a:latin typeface="Arimo Bold"/>
                <a:ea typeface="Arimo Bold"/>
                <a:cs typeface="Arimo Bold"/>
                <a:sym typeface="Arimo Bold"/>
              </a:rPr>
              <a:t>LIMITES DU PROJET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56746" y="6283720"/>
            <a:ext cx="5330491" cy="1128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199" b="1">
                <a:solidFill>
                  <a:srgbClr val="13538A"/>
                </a:solidFill>
                <a:latin typeface="Arimo Bold"/>
                <a:ea typeface="Arimo Bold"/>
                <a:cs typeface="Arimo Bold"/>
                <a:sym typeface="Arimo Bold"/>
              </a:rPr>
              <a:t>BESOINS FONCTIONNELS ET TECHNIQUES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337426"/>
            <a:ext cx="8622652" cy="8949574"/>
          </a:xfrm>
          <a:custGeom>
            <a:avLst/>
            <a:gdLst/>
            <a:ahLst/>
            <a:cxnLst/>
            <a:rect l="l" t="t" r="r" b="b"/>
            <a:pathLst>
              <a:path w="8622652" h="8949574">
                <a:moveTo>
                  <a:pt x="0" y="0"/>
                </a:moveTo>
                <a:lnTo>
                  <a:pt x="8622652" y="0"/>
                </a:lnTo>
                <a:lnTo>
                  <a:pt x="8622652" y="8949574"/>
                </a:lnTo>
                <a:lnTo>
                  <a:pt x="0" y="89495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30" r="-1563" b="-751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144000" y="1750638"/>
            <a:ext cx="9616070" cy="8123150"/>
            <a:chOff x="0" y="0"/>
            <a:chExt cx="12821427" cy="10830866"/>
          </a:xfrm>
        </p:grpSpPr>
        <p:sp>
          <p:nvSpPr>
            <p:cNvPr id="4" name="TextBox 4"/>
            <p:cNvSpPr txBox="1"/>
            <p:nvPr/>
          </p:nvSpPr>
          <p:spPr>
            <a:xfrm>
              <a:off x="0" y="-57150"/>
              <a:ext cx="1027877" cy="900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460"/>
                </a:lnSpc>
              </a:pPr>
              <a:r>
                <a:rPr lang="en-US" sz="4200" b="1" spc="210">
                  <a:solidFill>
                    <a:srgbClr val="2C92D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01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278139"/>
              <a:ext cx="1027877" cy="900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460"/>
                </a:lnSpc>
              </a:pPr>
              <a:r>
                <a:rPr lang="en-US" sz="4200" b="1" spc="210">
                  <a:solidFill>
                    <a:srgbClr val="2C92D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02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674032"/>
              <a:ext cx="1027877" cy="900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460"/>
                </a:lnSpc>
              </a:pPr>
              <a:r>
                <a:rPr lang="en-US" sz="4200" b="1" spc="210">
                  <a:solidFill>
                    <a:srgbClr val="2C92D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03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7069926"/>
              <a:ext cx="1027877" cy="900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460"/>
                </a:lnSpc>
              </a:pPr>
              <a:r>
                <a:rPr lang="en-US" sz="4200" b="1" spc="210">
                  <a:solidFill>
                    <a:srgbClr val="2C92D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04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811962"/>
              <a:ext cx="1027877" cy="900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460"/>
                </a:lnSpc>
              </a:pPr>
              <a:r>
                <a:rPr lang="en-US" sz="4200" b="1" spc="210">
                  <a:solidFill>
                    <a:srgbClr val="2C92D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05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722800" y="-57150"/>
              <a:ext cx="8885502" cy="900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60"/>
                </a:lnSpc>
              </a:pPr>
              <a:r>
                <a:rPr lang="en-US" sz="4200" b="1" spc="210">
                  <a:solidFill>
                    <a:srgbClr val="2C92D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Optimisation des coûts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722800" y="2262264"/>
              <a:ext cx="11098627" cy="900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60"/>
                </a:lnSpc>
              </a:pPr>
              <a:r>
                <a:rPr lang="en-US" sz="4200" b="1" spc="210">
                  <a:solidFill>
                    <a:srgbClr val="2C92D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Disponibilité des matériaux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722800" y="4546541"/>
              <a:ext cx="9982036" cy="900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60"/>
                </a:lnSpc>
              </a:pPr>
              <a:r>
                <a:rPr lang="en-US" sz="4200" b="1" spc="210">
                  <a:solidFill>
                    <a:srgbClr val="2C92D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Prévention des pertes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722800" y="6807112"/>
              <a:ext cx="9982036" cy="18148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60"/>
                </a:lnSpc>
              </a:pPr>
              <a:r>
                <a:rPr lang="en-US" sz="4200" b="1" spc="210">
                  <a:solidFill>
                    <a:srgbClr val="2C92D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Amélioration de la planification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722800" y="9930436"/>
              <a:ext cx="8885502" cy="900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60"/>
                </a:lnSpc>
              </a:pPr>
              <a:r>
                <a:rPr lang="en-US" sz="4200" b="1" spc="210">
                  <a:solidFill>
                    <a:srgbClr val="2C92D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Satisfaction client 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458877" y="-1672630"/>
            <a:ext cx="19794809" cy="3010056"/>
            <a:chOff x="0" y="0"/>
            <a:chExt cx="6236017" cy="94826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236017" cy="948267"/>
            </a:xfrm>
            <a:custGeom>
              <a:avLst/>
              <a:gdLst/>
              <a:ahLst/>
              <a:cxnLst/>
              <a:rect l="l" t="t" r="r" b="b"/>
              <a:pathLst>
                <a:path w="6236017" h="948267">
                  <a:moveTo>
                    <a:pt x="19947" y="0"/>
                  </a:moveTo>
                  <a:lnTo>
                    <a:pt x="6216071" y="0"/>
                  </a:lnTo>
                  <a:cubicBezTo>
                    <a:pt x="6227087" y="0"/>
                    <a:pt x="6236017" y="8930"/>
                    <a:pt x="6236017" y="19947"/>
                  </a:cubicBezTo>
                  <a:lnTo>
                    <a:pt x="6236017" y="928320"/>
                  </a:lnTo>
                  <a:cubicBezTo>
                    <a:pt x="6236017" y="939336"/>
                    <a:pt x="6227087" y="948267"/>
                    <a:pt x="6216071" y="948267"/>
                  </a:cubicBezTo>
                  <a:lnTo>
                    <a:pt x="19947" y="948267"/>
                  </a:lnTo>
                  <a:cubicBezTo>
                    <a:pt x="8930" y="948267"/>
                    <a:pt x="0" y="939336"/>
                    <a:pt x="0" y="928320"/>
                  </a:cubicBezTo>
                  <a:lnTo>
                    <a:pt x="0" y="19947"/>
                  </a:lnTo>
                  <a:cubicBezTo>
                    <a:pt x="0" y="8930"/>
                    <a:pt x="8930" y="0"/>
                    <a:pt x="19947" y="0"/>
                  </a:cubicBezTo>
                  <a:close/>
                </a:path>
              </a:pathLst>
            </a:custGeom>
            <a:solidFill>
              <a:srgbClr val="F2F4EE"/>
            </a:solidFill>
            <a:ln w="38100" cap="rnd">
              <a:solidFill>
                <a:srgbClr val="2C92D5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6236017" cy="995892"/>
            </a:xfrm>
            <a:prstGeom prst="rect">
              <a:avLst/>
            </a:prstGeom>
          </p:spPr>
          <p:txBody>
            <a:bodyPr lIns="42470" tIns="42470" rIns="42470" bIns="4247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178377" y="-154056"/>
            <a:ext cx="9931246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04"/>
              </a:lnSpc>
            </a:pPr>
            <a:r>
              <a:rPr lang="en-US" sz="4753" b="1" i="1" spc="237">
                <a:solidFill>
                  <a:srgbClr val="13538A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I.PRÉSENTATION DU PROJET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100512" y="560319"/>
            <a:ext cx="5856240" cy="777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69446" lvl="1" indent="-534723" algn="l">
              <a:lnSpc>
                <a:spcPts val="5944"/>
              </a:lnSpc>
              <a:buFont typeface="Arial"/>
              <a:buChar char="•"/>
            </a:pPr>
            <a:r>
              <a:rPr lang="en-US" sz="4953" b="1" spc="247">
                <a:solidFill>
                  <a:srgbClr val="13538A"/>
                </a:solidFill>
                <a:latin typeface="Arimo Bold"/>
                <a:ea typeface="Arimo Bold"/>
                <a:cs typeface="Arimo Bold"/>
                <a:sym typeface="Arimo Bold"/>
              </a:rPr>
              <a:t>IMPORTANCE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1883958"/>
            <a:ext cx="14054565" cy="8403042"/>
            <a:chOff x="0" y="0"/>
            <a:chExt cx="3701614" cy="22131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01614" cy="2213147"/>
            </a:xfrm>
            <a:custGeom>
              <a:avLst/>
              <a:gdLst/>
              <a:ahLst/>
              <a:cxnLst/>
              <a:rect l="l" t="t" r="r" b="b"/>
              <a:pathLst>
                <a:path w="3701614" h="2213147">
                  <a:moveTo>
                    <a:pt x="28093" y="0"/>
                  </a:moveTo>
                  <a:lnTo>
                    <a:pt x="3673521" y="0"/>
                  </a:lnTo>
                  <a:cubicBezTo>
                    <a:pt x="3689036" y="0"/>
                    <a:pt x="3701614" y="12578"/>
                    <a:pt x="3701614" y="28093"/>
                  </a:cubicBezTo>
                  <a:lnTo>
                    <a:pt x="3701614" y="2185054"/>
                  </a:lnTo>
                  <a:cubicBezTo>
                    <a:pt x="3701614" y="2192505"/>
                    <a:pt x="3698654" y="2199650"/>
                    <a:pt x="3693386" y="2204919"/>
                  </a:cubicBezTo>
                  <a:cubicBezTo>
                    <a:pt x="3688117" y="2210187"/>
                    <a:pt x="3680971" y="2213147"/>
                    <a:pt x="3673521" y="2213147"/>
                  </a:cubicBezTo>
                  <a:lnTo>
                    <a:pt x="28093" y="2213147"/>
                  </a:lnTo>
                  <a:cubicBezTo>
                    <a:pt x="12578" y="2213147"/>
                    <a:pt x="0" y="2200569"/>
                    <a:pt x="0" y="2185054"/>
                  </a:cubicBezTo>
                  <a:lnTo>
                    <a:pt x="0" y="28093"/>
                  </a:lnTo>
                  <a:cubicBezTo>
                    <a:pt x="0" y="20642"/>
                    <a:pt x="2960" y="13497"/>
                    <a:pt x="8228" y="8228"/>
                  </a:cubicBezTo>
                  <a:cubicBezTo>
                    <a:pt x="13497" y="2960"/>
                    <a:pt x="20642" y="0"/>
                    <a:pt x="28093" y="0"/>
                  </a:cubicBezTo>
                  <a:close/>
                </a:path>
              </a:pathLst>
            </a:custGeom>
            <a:solidFill>
              <a:srgbClr val="DAE3E7"/>
            </a:solidFill>
            <a:ln w="38100" cap="rnd">
              <a:solidFill>
                <a:srgbClr val="2C92D5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701614" cy="2270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299630" y="3268566"/>
            <a:ext cx="4184149" cy="1345672"/>
            <a:chOff x="0" y="0"/>
            <a:chExt cx="1204700" cy="3874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04700" cy="387446"/>
            </a:xfrm>
            <a:custGeom>
              <a:avLst/>
              <a:gdLst/>
              <a:ahLst/>
              <a:cxnLst/>
              <a:rect l="l" t="t" r="r" b="b"/>
              <a:pathLst>
                <a:path w="1204700" h="387446">
                  <a:moveTo>
                    <a:pt x="5551" y="0"/>
                  </a:moveTo>
                  <a:lnTo>
                    <a:pt x="1199149" y="0"/>
                  </a:lnTo>
                  <a:cubicBezTo>
                    <a:pt x="1202215" y="0"/>
                    <a:pt x="1204700" y="2485"/>
                    <a:pt x="1204700" y="5551"/>
                  </a:cubicBezTo>
                  <a:lnTo>
                    <a:pt x="1204700" y="381895"/>
                  </a:lnTo>
                  <a:cubicBezTo>
                    <a:pt x="1204700" y="384961"/>
                    <a:pt x="1202215" y="387446"/>
                    <a:pt x="1199149" y="387446"/>
                  </a:cubicBezTo>
                  <a:lnTo>
                    <a:pt x="5551" y="387446"/>
                  </a:lnTo>
                  <a:cubicBezTo>
                    <a:pt x="2485" y="387446"/>
                    <a:pt x="0" y="384961"/>
                    <a:pt x="0" y="381895"/>
                  </a:cubicBezTo>
                  <a:lnTo>
                    <a:pt x="0" y="5551"/>
                  </a:lnTo>
                  <a:cubicBezTo>
                    <a:pt x="0" y="2485"/>
                    <a:pt x="2485" y="0"/>
                    <a:pt x="5551" y="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1204700" cy="473171"/>
            </a:xfrm>
            <a:prstGeom prst="rect">
              <a:avLst/>
            </a:prstGeom>
          </p:spPr>
          <p:txBody>
            <a:bodyPr lIns="225508" tIns="225508" rIns="225508" bIns="225508" rtlCol="0" anchor="ctr"/>
            <a:lstStyle/>
            <a:p>
              <a:pPr algn="l">
                <a:lnSpc>
                  <a:spcPts val="3862"/>
                </a:lnSpc>
              </a:pPr>
              <a:r>
                <a:rPr lang="en-US" sz="2574" b="1" spc="128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Intégration avec d'autres systèmes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299630" y="4781931"/>
            <a:ext cx="4184149" cy="1345672"/>
            <a:chOff x="0" y="0"/>
            <a:chExt cx="1204700" cy="3874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04700" cy="387446"/>
            </a:xfrm>
            <a:custGeom>
              <a:avLst/>
              <a:gdLst/>
              <a:ahLst/>
              <a:cxnLst/>
              <a:rect l="l" t="t" r="r" b="b"/>
              <a:pathLst>
                <a:path w="1204700" h="387446">
                  <a:moveTo>
                    <a:pt x="5551" y="0"/>
                  </a:moveTo>
                  <a:lnTo>
                    <a:pt x="1199149" y="0"/>
                  </a:lnTo>
                  <a:cubicBezTo>
                    <a:pt x="1202215" y="0"/>
                    <a:pt x="1204700" y="2485"/>
                    <a:pt x="1204700" y="5551"/>
                  </a:cubicBezTo>
                  <a:lnTo>
                    <a:pt x="1204700" y="381895"/>
                  </a:lnTo>
                  <a:cubicBezTo>
                    <a:pt x="1204700" y="384961"/>
                    <a:pt x="1202215" y="387446"/>
                    <a:pt x="1199149" y="387446"/>
                  </a:cubicBezTo>
                  <a:lnTo>
                    <a:pt x="5551" y="387446"/>
                  </a:lnTo>
                  <a:cubicBezTo>
                    <a:pt x="2485" y="387446"/>
                    <a:pt x="0" y="384961"/>
                    <a:pt x="0" y="381895"/>
                  </a:cubicBezTo>
                  <a:lnTo>
                    <a:pt x="0" y="5551"/>
                  </a:lnTo>
                  <a:cubicBezTo>
                    <a:pt x="0" y="2485"/>
                    <a:pt x="2485" y="0"/>
                    <a:pt x="5551" y="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1204700" cy="473171"/>
            </a:xfrm>
            <a:prstGeom prst="rect">
              <a:avLst/>
            </a:prstGeom>
          </p:spPr>
          <p:txBody>
            <a:bodyPr lIns="225508" tIns="225508" rIns="225508" bIns="225508" rtlCol="0" anchor="ctr"/>
            <a:lstStyle/>
            <a:p>
              <a:pPr algn="r">
                <a:lnSpc>
                  <a:spcPts val="3862"/>
                </a:lnSpc>
              </a:pPr>
              <a:r>
                <a:rPr lang="en-US" sz="2574" b="1" spc="128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Performance de la base de données 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299630" y="6448789"/>
            <a:ext cx="4184149" cy="1831447"/>
            <a:chOff x="0" y="0"/>
            <a:chExt cx="1204700" cy="52731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04700" cy="527310"/>
            </a:xfrm>
            <a:custGeom>
              <a:avLst/>
              <a:gdLst/>
              <a:ahLst/>
              <a:cxnLst/>
              <a:rect l="l" t="t" r="r" b="b"/>
              <a:pathLst>
                <a:path w="1204700" h="527310">
                  <a:moveTo>
                    <a:pt x="5551" y="0"/>
                  </a:moveTo>
                  <a:lnTo>
                    <a:pt x="1199149" y="0"/>
                  </a:lnTo>
                  <a:cubicBezTo>
                    <a:pt x="1202215" y="0"/>
                    <a:pt x="1204700" y="2485"/>
                    <a:pt x="1204700" y="5551"/>
                  </a:cubicBezTo>
                  <a:lnTo>
                    <a:pt x="1204700" y="521759"/>
                  </a:lnTo>
                  <a:cubicBezTo>
                    <a:pt x="1204700" y="524825"/>
                    <a:pt x="1202215" y="527310"/>
                    <a:pt x="1199149" y="527310"/>
                  </a:cubicBezTo>
                  <a:lnTo>
                    <a:pt x="5551" y="527310"/>
                  </a:lnTo>
                  <a:cubicBezTo>
                    <a:pt x="2485" y="527310"/>
                    <a:pt x="0" y="524825"/>
                    <a:pt x="0" y="521759"/>
                  </a:cubicBezTo>
                  <a:lnTo>
                    <a:pt x="0" y="5551"/>
                  </a:lnTo>
                  <a:cubicBezTo>
                    <a:pt x="0" y="2485"/>
                    <a:pt x="2485" y="0"/>
                    <a:pt x="5551" y="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1204700" cy="613035"/>
            </a:xfrm>
            <a:prstGeom prst="rect">
              <a:avLst/>
            </a:prstGeom>
          </p:spPr>
          <p:txBody>
            <a:bodyPr lIns="225508" tIns="225508" rIns="225508" bIns="225508" rtlCol="0" anchor="ctr"/>
            <a:lstStyle/>
            <a:p>
              <a:pPr algn="r">
                <a:lnSpc>
                  <a:spcPts val="3862"/>
                </a:lnSpc>
              </a:pPr>
              <a:r>
                <a:rPr lang="en-US" sz="2574" b="1" spc="128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Gestion des utilisateurs et des permissions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4832083" y="1883958"/>
            <a:ext cx="14054565" cy="8403042"/>
            <a:chOff x="0" y="0"/>
            <a:chExt cx="3701614" cy="221314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701614" cy="2213147"/>
            </a:xfrm>
            <a:custGeom>
              <a:avLst/>
              <a:gdLst/>
              <a:ahLst/>
              <a:cxnLst/>
              <a:rect l="l" t="t" r="r" b="b"/>
              <a:pathLst>
                <a:path w="3701614" h="2213147">
                  <a:moveTo>
                    <a:pt x="28093" y="0"/>
                  </a:moveTo>
                  <a:lnTo>
                    <a:pt x="3673521" y="0"/>
                  </a:lnTo>
                  <a:cubicBezTo>
                    <a:pt x="3689036" y="0"/>
                    <a:pt x="3701614" y="12578"/>
                    <a:pt x="3701614" y="28093"/>
                  </a:cubicBezTo>
                  <a:lnTo>
                    <a:pt x="3701614" y="2185054"/>
                  </a:lnTo>
                  <a:cubicBezTo>
                    <a:pt x="3701614" y="2192505"/>
                    <a:pt x="3698654" y="2199650"/>
                    <a:pt x="3693386" y="2204919"/>
                  </a:cubicBezTo>
                  <a:cubicBezTo>
                    <a:pt x="3688117" y="2210187"/>
                    <a:pt x="3680971" y="2213147"/>
                    <a:pt x="3673521" y="2213147"/>
                  </a:cubicBezTo>
                  <a:lnTo>
                    <a:pt x="28093" y="2213147"/>
                  </a:lnTo>
                  <a:cubicBezTo>
                    <a:pt x="12578" y="2213147"/>
                    <a:pt x="0" y="2200569"/>
                    <a:pt x="0" y="2185054"/>
                  </a:cubicBezTo>
                  <a:lnTo>
                    <a:pt x="0" y="28093"/>
                  </a:lnTo>
                  <a:cubicBezTo>
                    <a:pt x="0" y="20642"/>
                    <a:pt x="2960" y="13497"/>
                    <a:pt x="8228" y="8228"/>
                  </a:cubicBezTo>
                  <a:cubicBezTo>
                    <a:pt x="13497" y="2960"/>
                    <a:pt x="20642" y="0"/>
                    <a:pt x="28093" y="0"/>
                  </a:cubicBezTo>
                  <a:close/>
                </a:path>
              </a:pathLst>
            </a:custGeom>
            <a:solidFill>
              <a:srgbClr val="DAE3E7"/>
            </a:solidFill>
            <a:ln w="38100" cap="rnd">
              <a:solidFill>
                <a:srgbClr val="2C92D5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3701614" cy="2270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H="1" flipV="1">
            <a:off x="9452026" y="3768436"/>
            <a:ext cx="3847604" cy="172967"/>
          </a:xfrm>
          <a:prstGeom prst="line">
            <a:avLst/>
          </a:prstGeom>
          <a:ln w="38100" cap="flat">
            <a:solidFill>
              <a:srgbClr val="13538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flipH="1">
            <a:off x="5069313" y="3734618"/>
            <a:ext cx="3889472" cy="172967"/>
          </a:xfrm>
          <a:prstGeom prst="line">
            <a:avLst/>
          </a:prstGeom>
          <a:ln w="38100" cap="flat">
            <a:solidFill>
              <a:srgbClr val="13538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 flipH="1" flipV="1">
            <a:off x="9952797" y="5307083"/>
            <a:ext cx="3346833" cy="147684"/>
          </a:xfrm>
          <a:prstGeom prst="line">
            <a:avLst/>
          </a:prstGeom>
          <a:ln w="38100" cap="flat">
            <a:solidFill>
              <a:srgbClr val="13538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 flipH="1">
            <a:off x="4786356" y="5307083"/>
            <a:ext cx="3672150" cy="253748"/>
          </a:xfrm>
          <a:prstGeom prst="line">
            <a:avLst/>
          </a:prstGeom>
          <a:ln w="38100" cap="flat">
            <a:solidFill>
              <a:srgbClr val="13538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flipH="1" flipV="1">
            <a:off x="10470507" y="6950534"/>
            <a:ext cx="2829123" cy="413979"/>
          </a:xfrm>
          <a:prstGeom prst="line">
            <a:avLst/>
          </a:prstGeom>
          <a:ln w="38100" cap="flat">
            <a:solidFill>
              <a:srgbClr val="13538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flipH="1">
            <a:off x="4932089" y="6950534"/>
            <a:ext cx="3008706" cy="279031"/>
          </a:xfrm>
          <a:prstGeom prst="line">
            <a:avLst/>
          </a:prstGeom>
          <a:ln w="38100" cap="flat">
            <a:solidFill>
              <a:srgbClr val="13538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23"/>
          <p:cNvGrpSpPr/>
          <p:nvPr/>
        </p:nvGrpSpPr>
        <p:grpSpPr>
          <a:xfrm>
            <a:off x="306932" y="3234749"/>
            <a:ext cx="4762381" cy="1345672"/>
            <a:chOff x="0" y="0"/>
            <a:chExt cx="1363923" cy="38539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63923" cy="385394"/>
            </a:xfrm>
            <a:custGeom>
              <a:avLst/>
              <a:gdLst/>
              <a:ahLst/>
              <a:cxnLst/>
              <a:rect l="l" t="t" r="r" b="b"/>
              <a:pathLst>
                <a:path w="1363923" h="385394">
                  <a:moveTo>
                    <a:pt x="4877" y="0"/>
                  </a:moveTo>
                  <a:lnTo>
                    <a:pt x="1359046" y="0"/>
                  </a:lnTo>
                  <a:cubicBezTo>
                    <a:pt x="1361739" y="0"/>
                    <a:pt x="1363923" y="2183"/>
                    <a:pt x="1363923" y="4877"/>
                  </a:cubicBezTo>
                  <a:lnTo>
                    <a:pt x="1363923" y="380517"/>
                  </a:lnTo>
                  <a:cubicBezTo>
                    <a:pt x="1363923" y="381811"/>
                    <a:pt x="1363409" y="383051"/>
                    <a:pt x="1362494" y="383966"/>
                  </a:cubicBezTo>
                  <a:cubicBezTo>
                    <a:pt x="1361580" y="384880"/>
                    <a:pt x="1360339" y="385394"/>
                    <a:pt x="1359046" y="385394"/>
                  </a:cubicBezTo>
                  <a:lnTo>
                    <a:pt x="4877" y="385394"/>
                  </a:lnTo>
                  <a:cubicBezTo>
                    <a:pt x="3583" y="385394"/>
                    <a:pt x="2343" y="384880"/>
                    <a:pt x="1428" y="383966"/>
                  </a:cubicBezTo>
                  <a:cubicBezTo>
                    <a:pt x="514" y="383051"/>
                    <a:pt x="0" y="381811"/>
                    <a:pt x="0" y="380517"/>
                  </a:cubicBezTo>
                  <a:lnTo>
                    <a:pt x="0" y="4877"/>
                  </a:lnTo>
                  <a:cubicBezTo>
                    <a:pt x="0" y="3583"/>
                    <a:pt x="514" y="2343"/>
                    <a:pt x="1428" y="1428"/>
                  </a:cubicBezTo>
                  <a:cubicBezTo>
                    <a:pt x="2343" y="514"/>
                    <a:pt x="3583" y="0"/>
                    <a:pt x="4877" y="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85725"/>
              <a:ext cx="1363923" cy="471119"/>
            </a:xfrm>
            <a:prstGeom prst="rect">
              <a:avLst/>
            </a:prstGeom>
          </p:spPr>
          <p:txBody>
            <a:bodyPr lIns="225508" tIns="225508" rIns="225508" bIns="225508" rtlCol="0" anchor="ctr"/>
            <a:lstStyle/>
            <a:p>
              <a:pPr algn="l">
                <a:lnSpc>
                  <a:spcPts val="3862"/>
                </a:lnSpc>
              </a:pPr>
              <a:r>
                <a:rPr lang="en-US" sz="2574" b="1" spc="128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Accessibilité des fichiers externes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06932" y="5130882"/>
            <a:ext cx="4479424" cy="859897"/>
            <a:chOff x="0" y="0"/>
            <a:chExt cx="1282885" cy="24627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282885" cy="246270"/>
            </a:xfrm>
            <a:custGeom>
              <a:avLst/>
              <a:gdLst/>
              <a:ahLst/>
              <a:cxnLst/>
              <a:rect l="l" t="t" r="r" b="b"/>
              <a:pathLst>
                <a:path w="1282885" h="246270">
                  <a:moveTo>
                    <a:pt x="5185" y="0"/>
                  </a:moveTo>
                  <a:lnTo>
                    <a:pt x="1277700" y="0"/>
                  </a:lnTo>
                  <a:cubicBezTo>
                    <a:pt x="1280564" y="0"/>
                    <a:pt x="1282885" y="2321"/>
                    <a:pt x="1282885" y="5185"/>
                  </a:cubicBezTo>
                  <a:lnTo>
                    <a:pt x="1282885" y="241085"/>
                  </a:lnTo>
                  <a:cubicBezTo>
                    <a:pt x="1282885" y="243949"/>
                    <a:pt x="1280564" y="246270"/>
                    <a:pt x="1277700" y="246270"/>
                  </a:cubicBezTo>
                  <a:lnTo>
                    <a:pt x="5185" y="246270"/>
                  </a:lnTo>
                  <a:cubicBezTo>
                    <a:pt x="2321" y="246270"/>
                    <a:pt x="0" y="243949"/>
                    <a:pt x="0" y="241085"/>
                  </a:cubicBezTo>
                  <a:lnTo>
                    <a:pt x="0" y="5185"/>
                  </a:lnTo>
                  <a:cubicBezTo>
                    <a:pt x="0" y="2321"/>
                    <a:pt x="2321" y="0"/>
                    <a:pt x="5185" y="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85725"/>
              <a:ext cx="1282885" cy="331995"/>
            </a:xfrm>
            <a:prstGeom prst="rect">
              <a:avLst/>
            </a:prstGeom>
          </p:spPr>
          <p:txBody>
            <a:bodyPr lIns="225508" tIns="225508" rIns="225508" bIns="225508" rtlCol="0" anchor="ctr"/>
            <a:lstStyle/>
            <a:p>
              <a:pPr algn="l">
                <a:lnSpc>
                  <a:spcPts val="3862"/>
                </a:lnSpc>
              </a:pPr>
              <a:r>
                <a:rPr lang="en-US" sz="2574" b="1" spc="128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Erreurs de manipulation 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306932" y="6799616"/>
            <a:ext cx="4625157" cy="859897"/>
            <a:chOff x="0" y="0"/>
            <a:chExt cx="1324622" cy="24627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324622" cy="246270"/>
            </a:xfrm>
            <a:custGeom>
              <a:avLst/>
              <a:gdLst/>
              <a:ahLst/>
              <a:cxnLst/>
              <a:rect l="l" t="t" r="r" b="b"/>
              <a:pathLst>
                <a:path w="1324622" h="246270">
                  <a:moveTo>
                    <a:pt x="5022" y="0"/>
                  </a:moveTo>
                  <a:lnTo>
                    <a:pt x="1319601" y="0"/>
                  </a:lnTo>
                  <a:cubicBezTo>
                    <a:pt x="1320933" y="0"/>
                    <a:pt x="1322210" y="529"/>
                    <a:pt x="1323152" y="1471"/>
                  </a:cubicBezTo>
                  <a:cubicBezTo>
                    <a:pt x="1324093" y="2413"/>
                    <a:pt x="1324622" y="3690"/>
                    <a:pt x="1324622" y="5022"/>
                  </a:cubicBezTo>
                  <a:lnTo>
                    <a:pt x="1324622" y="241249"/>
                  </a:lnTo>
                  <a:cubicBezTo>
                    <a:pt x="1324622" y="242581"/>
                    <a:pt x="1324093" y="243858"/>
                    <a:pt x="1323152" y="244800"/>
                  </a:cubicBezTo>
                  <a:cubicBezTo>
                    <a:pt x="1322210" y="245741"/>
                    <a:pt x="1320933" y="246270"/>
                    <a:pt x="1319601" y="246270"/>
                  </a:cubicBezTo>
                  <a:lnTo>
                    <a:pt x="5022" y="246270"/>
                  </a:lnTo>
                  <a:cubicBezTo>
                    <a:pt x="3690" y="246270"/>
                    <a:pt x="2413" y="245741"/>
                    <a:pt x="1471" y="244800"/>
                  </a:cubicBezTo>
                  <a:cubicBezTo>
                    <a:pt x="529" y="243858"/>
                    <a:pt x="0" y="242581"/>
                    <a:pt x="0" y="241249"/>
                  </a:cubicBezTo>
                  <a:lnTo>
                    <a:pt x="0" y="5022"/>
                  </a:lnTo>
                  <a:cubicBezTo>
                    <a:pt x="0" y="3690"/>
                    <a:pt x="529" y="2413"/>
                    <a:pt x="1471" y="1471"/>
                  </a:cubicBezTo>
                  <a:cubicBezTo>
                    <a:pt x="2413" y="529"/>
                    <a:pt x="3690" y="0"/>
                    <a:pt x="5022" y="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85725"/>
              <a:ext cx="1324622" cy="331995"/>
            </a:xfrm>
            <a:prstGeom prst="rect">
              <a:avLst/>
            </a:prstGeom>
          </p:spPr>
          <p:txBody>
            <a:bodyPr lIns="225508" tIns="225508" rIns="225508" bIns="225508" rtlCol="0" anchor="ctr"/>
            <a:lstStyle/>
            <a:p>
              <a:pPr algn="l">
                <a:lnSpc>
                  <a:spcPts val="3862"/>
                </a:lnSpc>
              </a:pPr>
              <a:r>
                <a:rPr lang="en-US" sz="2574" b="1" spc="128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Validation des données</a:t>
              </a:r>
            </a:p>
          </p:txBody>
        </p:sp>
      </p:grpSp>
      <p:sp>
        <p:nvSpPr>
          <p:cNvPr id="32" name="AutoShape 32"/>
          <p:cNvSpPr/>
          <p:nvPr/>
        </p:nvSpPr>
        <p:spPr>
          <a:xfrm>
            <a:off x="9435113" y="3751523"/>
            <a:ext cx="16913" cy="4396460"/>
          </a:xfrm>
          <a:prstGeom prst="line">
            <a:avLst/>
          </a:prstGeom>
          <a:ln w="38100" cap="flat">
            <a:solidFill>
              <a:srgbClr val="13538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 flipH="1">
            <a:off x="8958785" y="3735480"/>
            <a:ext cx="15591" cy="4412502"/>
          </a:xfrm>
          <a:prstGeom prst="line">
            <a:avLst/>
          </a:prstGeom>
          <a:ln w="38100" cap="flat">
            <a:solidFill>
              <a:srgbClr val="13538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 flipH="1">
            <a:off x="9952797" y="5290170"/>
            <a:ext cx="16913" cy="2857813"/>
          </a:xfrm>
          <a:prstGeom prst="line">
            <a:avLst/>
          </a:prstGeom>
          <a:ln w="38100" cap="flat">
            <a:solidFill>
              <a:srgbClr val="13538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 flipH="1">
            <a:off x="8458506" y="5290170"/>
            <a:ext cx="42" cy="3315349"/>
          </a:xfrm>
          <a:prstGeom prst="line">
            <a:avLst/>
          </a:prstGeom>
          <a:ln w="38100" cap="flat">
            <a:solidFill>
              <a:srgbClr val="13538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 flipH="1">
            <a:off x="10470507" y="6967447"/>
            <a:ext cx="16913" cy="1638072"/>
          </a:xfrm>
          <a:prstGeom prst="line">
            <a:avLst/>
          </a:prstGeom>
          <a:ln w="38100" cap="flat">
            <a:solidFill>
              <a:srgbClr val="13538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>
            <a:off x="7923882" y="6967447"/>
            <a:ext cx="16913" cy="1638072"/>
          </a:xfrm>
          <a:prstGeom prst="line">
            <a:avLst/>
          </a:prstGeom>
          <a:ln w="38100" cap="flat">
            <a:solidFill>
              <a:srgbClr val="13538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8" name="Group 38"/>
          <p:cNvGrpSpPr/>
          <p:nvPr/>
        </p:nvGrpSpPr>
        <p:grpSpPr>
          <a:xfrm>
            <a:off x="-330104" y="-1172512"/>
            <a:ext cx="19530435" cy="3086100"/>
            <a:chOff x="0" y="0"/>
            <a:chExt cx="5143818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143818" cy="812800"/>
            </a:xfrm>
            <a:custGeom>
              <a:avLst/>
              <a:gdLst/>
              <a:ahLst/>
              <a:cxnLst/>
              <a:rect l="l" t="t" r="r" b="b"/>
              <a:pathLst>
                <a:path w="5143818" h="812800">
                  <a:moveTo>
                    <a:pt x="20217" y="0"/>
                  </a:moveTo>
                  <a:lnTo>
                    <a:pt x="5123602" y="0"/>
                  </a:lnTo>
                  <a:cubicBezTo>
                    <a:pt x="5128963" y="0"/>
                    <a:pt x="5134106" y="2130"/>
                    <a:pt x="5137897" y="5921"/>
                  </a:cubicBezTo>
                  <a:cubicBezTo>
                    <a:pt x="5141688" y="9713"/>
                    <a:pt x="5143818" y="14855"/>
                    <a:pt x="5143818" y="20217"/>
                  </a:cubicBezTo>
                  <a:lnTo>
                    <a:pt x="5143818" y="792583"/>
                  </a:lnTo>
                  <a:cubicBezTo>
                    <a:pt x="5143818" y="797945"/>
                    <a:pt x="5141688" y="803087"/>
                    <a:pt x="5137897" y="806879"/>
                  </a:cubicBezTo>
                  <a:cubicBezTo>
                    <a:pt x="5134106" y="810670"/>
                    <a:pt x="5128963" y="812800"/>
                    <a:pt x="5123602" y="812800"/>
                  </a:cubicBezTo>
                  <a:lnTo>
                    <a:pt x="20217" y="812800"/>
                  </a:lnTo>
                  <a:cubicBezTo>
                    <a:pt x="14855" y="812800"/>
                    <a:pt x="9713" y="810670"/>
                    <a:pt x="5921" y="806879"/>
                  </a:cubicBezTo>
                  <a:cubicBezTo>
                    <a:pt x="2130" y="803087"/>
                    <a:pt x="0" y="797945"/>
                    <a:pt x="0" y="792583"/>
                  </a:cubicBezTo>
                  <a:lnTo>
                    <a:pt x="0" y="20217"/>
                  </a:lnTo>
                  <a:cubicBezTo>
                    <a:pt x="0" y="14855"/>
                    <a:pt x="2130" y="9713"/>
                    <a:pt x="5921" y="5921"/>
                  </a:cubicBezTo>
                  <a:cubicBezTo>
                    <a:pt x="9713" y="2130"/>
                    <a:pt x="14855" y="0"/>
                    <a:pt x="20217" y="0"/>
                  </a:cubicBezTo>
                  <a:close/>
                </a:path>
              </a:pathLst>
            </a:custGeom>
            <a:solidFill>
              <a:srgbClr val="F2F4EE"/>
            </a:solidFill>
            <a:ln w="38100" cap="rnd">
              <a:solidFill>
                <a:srgbClr val="2C92D5"/>
              </a:solidFill>
              <a:prstDash val="solid"/>
              <a:round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0" y="-57150"/>
              <a:ext cx="5143818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3017420" y="332438"/>
            <a:ext cx="12253160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9"/>
              </a:lnSpc>
            </a:pPr>
            <a:r>
              <a:rPr lang="en-US" sz="5925" b="1" i="1" spc="296">
                <a:solidFill>
                  <a:srgbClr val="13538A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II. LIMITES DU PROJET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860890" y="2855589"/>
            <a:ext cx="3257501" cy="880623"/>
            <a:chOff x="0" y="0"/>
            <a:chExt cx="9555633" cy="25832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555634" cy="2583240"/>
            </a:xfrm>
            <a:custGeom>
              <a:avLst/>
              <a:gdLst/>
              <a:ahLst/>
              <a:cxnLst/>
              <a:rect l="l" t="t" r="r" b="b"/>
              <a:pathLst>
                <a:path w="9555634" h="2583240">
                  <a:moveTo>
                    <a:pt x="9431173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31173" y="0"/>
                  </a:lnTo>
                  <a:cubicBezTo>
                    <a:pt x="9499753" y="0"/>
                    <a:pt x="9555634" y="55880"/>
                    <a:pt x="9555634" y="124460"/>
                  </a:cubicBezTo>
                  <a:lnTo>
                    <a:pt x="9555634" y="2458780"/>
                  </a:lnTo>
                  <a:cubicBezTo>
                    <a:pt x="9555634" y="2527360"/>
                    <a:pt x="9499753" y="2583240"/>
                    <a:pt x="9431173" y="258324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860890" y="4544142"/>
            <a:ext cx="3257501" cy="880623"/>
            <a:chOff x="0" y="0"/>
            <a:chExt cx="9555633" cy="25832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555634" cy="2583240"/>
            </a:xfrm>
            <a:custGeom>
              <a:avLst/>
              <a:gdLst/>
              <a:ahLst/>
              <a:cxnLst/>
              <a:rect l="l" t="t" r="r" b="b"/>
              <a:pathLst>
                <a:path w="9555634" h="2583240">
                  <a:moveTo>
                    <a:pt x="9431173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31173" y="0"/>
                  </a:lnTo>
                  <a:cubicBezTo>
                    <a:pt x="9499753" y="0"/>
                    <a:pt x="9555634" y="55880"/>
                    <a:pt x="9555634" y="124460"/>
                  </a:cubicBezTo>
                  <a:lnTo>
                    <a:pt x="9555634" y="2458780"/>
                  </a:lnTo>
                  <a:cubicBezTo>
                    <a:pt x="9555634" y="2527360"/>
                    <a:pt x="9499753" y="2583240"/>
                    <a:pt x="9431173" y="258324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860890" y="6251744"/>
            <a:ext cx="3257501" cy="880623"/>
            <a:chOff x="0" y="0"/>
            <a:chExt cx="9555633" cy="25832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555634" cy="2583240"/>
            </a:xfrm>
            <a:custGeom>
              <a:avLst/>
              <a:gdLst/>
              <a:ahLst/>
              <a:cxnLst/>
              <a:rect l="l" t="t" r="r" b="b"/>
              <a:pathLst>
                <a:path w="9555634" h="2583240">
                  <a:moveTo>
                    <a:pt x="9431173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31173" y="0"/>
                  </a:lnTo>
                  <a:cubicBezTo>
                    <a:pt x="9499753" y="0"/>
                    <a:pt x="9555634" y="55880"/>
                    <a:pt x="9555634" y="124460"/>
                  </a:cubicBezTo>
                  <a:lnTo>
                    <a:pt x="9555634" y="2458780"/>
                  </a:lnTo>
                  <a:cubicBezTo>
                    <a:pt x="9555634" y="2527360"/>
                    <a:pt x="9499753" y="2583240"/>
                    <a:pt x="9431173" y="258324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860890" y="7940297"/>
            <a:ext cx="3257501" cy="880623"/>
            <a:chOff x="0" y="0"/>
            <a:chExt cx="9555633" cy="25832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555634" cy="2583240"/>
            </a:xfrm>
            <a:custGeom>
              <a:avLst/>
              <a:gdLst/>
              <a:ahLst/>
              <a:cxnLst/>
              <a:rect l="l" t="t" r="r" b="b"/>
              <a:pathLst>
                <a:path w="9555634" h="2583240">
                  <a:moveTo>
                    <a:pt x="9431173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31173" y="0"/>
                  </a:lnTo>
                  <a:cubicBezTo>
                    <a:pt x="9499753" y="0"/>
                    <a:pt x="9555634" y="55880"/>
                    <a:pt x="9555634" y="124460"/>
                  </a:cubicBezTo>
                  <a:lnTo>
                    <a:pt x="9555634" y="2458780"/>
                  </a:lnTo>
                  <a:cubicBezTo>
                    <a:pt x="9555634" y="2527360"/>
                    <a:pt x="9499753" y="2583240"/>
                    <a:pt x="9431173" y="258324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3704124" y="3011102"/>
            <a:ext cx="1894288" cy="493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99"/>
              </a:lnSpc>
            </a:pPr>
            <a:r>
              <a:rPr lang="en-US" sz="2799" spc="139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Mise à jour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803073" y="4720956"/>
            <a:ext cx="1696392" cy="493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99"/>
              </a:lnSpc>
            </a:pPr>
            <a:r>
              <a:rPr lang="en-US" sz="2799" spc="139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Modifier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725436" y="6367739"/>
            <a:ext cx="1528409" cy="493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99"/>
              </a:lnSpc>
            </a:pPr>
            <a:r>
              <a:rPr lang="en-US" sz="2799" spc="139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Selection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557454" y="8095810"/>
            <a:ext cx="2187629" cy="493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99"/>
              </a:lnSpc>
            </a:pPr>
            <a:r>
              <a:rPr lang="en-US" sz="2799" spc="139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Visualisation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1759801" y="3188579"/>
            <a:ext cx="1498209" cy="214643"/>
            <a:chOff x="0" y="0"/>
            <a:chExt cx="3545840" cy="508000"/>
          </a:xfrm>
        </p:grpSpPr>
        <p:sp>
          <p:nvSpPr>
            <p:cNvPr id="15" name="Freeform 15"/>
            <p:cNvSpPr/>
            <p:nvPr/>
          </p:nvSpPr>
          <p:spPr>
            <a:xfrm>
              <a:off x="3097530" y="49530"/>
              <a:ext cx="408940" cy="408940"/>
            </a:xfrm>
            <a:custGeom>
              <a:avLst/>
              <a:gdLst/>
              <a:ahLst/>
              <a:cxnLst/>
              <a:rect l="l" t="t" r="r" b="b"/>
              <a:pathLst>
                <a:path w="408940" h="408940">
                  <a:moveTo>
                    <a:pt x="204470" y="0"/>
                  </a:moveTo>
                  <a:cubicBezTo>
                    <a:pt x="91544" y="0"/>
                    <a:pt x="0" y="91544"/>
                    <a:pt x="0" y="204470"/>
                  </a:cubicBezTo>
                  <a:cubicBezTo>
                    <a:pt x="0" y="317396"/>
                    <a:pt x="91544" y="408940"/>
                    <a:pt x="204470" y="408940"/>
                  </a:cubicBezTo>
                  <a:cubicBezTo>
                    <a:pt x="317396" y="408940"/>
                    <a:pt x="408940" y="317396"/>
                    <a:pt x="408940" y="204470"/>
                  </a:cubicBezTo>
                  <a:cubicBezTo>
                    <a:pt x="408940" y="91544"/>
                    <a:pt x="317396" y="0"/>
                    <a:pt x="20447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1778032" y="4877131"/>
            <a:ext cx="1498209" cy="214643"/>
            <a:chOff x="0" y="0"/>
            <a:chExt cx="3545840" cy="508000"/>
          </a:xfrm>
        </p:grpSpPr>
        <p:sp>
          <p:nvSpPr>
            <p:cNvPr id="18" name="Freeform 18"/>
            <p:cNvSpPr/>
            <p:nvPr/>
          </p:nvSpPr>
          <p:spPr>
            <a:xfrm>
              <a:off x="3097530" y="49530"/>
              <a:ext cx="408940" cy="408940"/>
            </a:xfrm>
            <a:custGeom>
              <a:avLst/>
              <a:gdLst/>
              <a:ahLst/>
              <a:cxnLst/>
              <a:rect l="l" t="t" r="r" b="b"/>
              <a:pathLst>
                <a:path w="408940" h="408940">
                  <a:moveTo>
                    <a:pt x="204470" y="0"/>
                  </a:moveTo>
                  <a:cubicBezTo>
                    <a:pt x="91544" y="0"/>
                    <a:pt x="0" y="91544"/>
                    <a:pt x="0" y="204470"/>
                  </a:cubicBezTo>
                  <a:cubicBezTo>
                    <a:pt x="0" y="317396"/>
                    <a:pt x="91544" y="408940"/>
                    <a:pt x="204470" y="408940"/>
                  </a:cubicBezTo>
                  <a:cubicBezTo>
                    <a:pt x="317396" y="408940"/>
                    <a:pt x="408940" y="317396"/>
                    <a:pt x="408940" y="204470"/>
                  </a:cubicBezTo>
                  <a:cubicBezTo>
                    <a:pt x="408940" y="91544"/>
                    <a:pt x="317396" y="0"/>
                    <a:pt x="20447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1759801" y="6584734"/>
            <a:ext cx="1498209" cy="214643"/>
            <a:chOff x="0" y="0"/>
            <a:chExt cx="3545840" cy="508000"/>
          </a:xfrm>
        </p:grpSpPr>
        <p:sp>
          <p:nvSpPr>
            <p:cNvPr id="21" name="Freeform 21"/>
            <p:cNvSpPr/>
            <p:nvPr/>
          </p:nvSpPr>
          <p:spPr>
            <a:xfrm>
              <a:off x="3097530" y="49530"/>
              <a:ext cx="408940" cy="408940"/>
            </a:xfrm>
            <a:custGeom>
              <a:avLst/>
              <a:gdLst/>
              <a:ahLst/>
              <a:cxnLst/>
              <a:rect l="l" t="t" r="r" b="b"/>
              <a:pathLst>
                <a:path w="408940" h="408940">
                  <a:moveTo>
                    <a:pt x="204470" y="0"/>
                  </a:moveTo>
                  <a:cubicBezTo>
                    <a:pt x="91544" y="0"/>
                    <a:pt x="0" y="91544"/>
                    <a:pt x="0" y="204470"/>
                  </a:cubicBezTo>
                  <a:cubicBezTo>
                    <a:pt x="0" y="317396"/>
                    <a:pt x="91544" y="408940"/>
                    <a:pt x="204470" y="408940"/>
                  </a:cubicBezTo>
                  <a:cubicBezTo>
                    <a:pt x="317396" y="408940"/>
                    <a:pt x="408940" y="317396"/>
                    <a:pt x="408940" y="204470"/>
                  </a:cubicBezTo>
                  <a:cubicBezTo>
                    <a:pt x="408940" y="91544"/>
                    <a:pt x="317396" y="0"/>
                    <a:pt x="20447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1759801" y="8273287"/>
            <a:ext cx="1498209" cy="214643"/>
            <a:chOff x="0" y="0"/>
            <a:chExt cx="3545840" cy="508000"/>
          </a:xfrm>
        </p:grpSpPr>
        <p:sp>
          <p:nvSpPr>
            <p:cNvPr id="24" name="Freeform 24"/>
            <p:cNvSpPr/>
            <p:nvPr/>
          </p:nvSpPr>
          <p:spPr>
            <a:xfrm>
              <a:off x="3097530" y="49530"/>
              <a:ext cx="408940" cy="408940"/>
            </a:xfrm>
            <a:custGeom>
              <a:avLst/>
              <a:gdLst/>
              <a:ahLst/>
              <a:cxnLst/>
              <a:rect l="l" t="t" r="r" b="b"/>
              <a:pathLst>
                <a:path w="408940" h="408940">
                  <a:moveTo>
                    <a:pt x="204470" y="0"/>
                  </a:moveTo>
                  <a:cubicBezTo>
                    <a:pt x="91544" y="0"/>
                    <a:pt x="0" y="91544"/>
                    <a:pt x="0" y="204470"/>
                  </a:cubicBezTo>
                  <a:cubicBezTo>
                    <a:pt x="0" y="317396"/>
                    <a:pt x="91544" y="408940"/>
                    <a:pt x="204470" y="408940"/>
                  </a:cubicBezTo>
                  <a:cubicBezTo>
                    <a:pt x="317396" y="408940"/>
                    <a:pt x="408940" y="317396"/>
                    <a:pt x="408940" y="204470"/>
                  </a:cubicBezTo>
                  <a:cubicBezTo>
                    <a:pt x="408940" y="91544"/>
                    <a:pt x="317396" y="0"/>
                    <a:pt x="20447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2169609" y="2836539"/>
            <a:ext cx="3257501" cy="880623"/>
            <a:chOff x="0" y="0"/>
            <a:chExt cx="9555633" cy="258324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555634" cy="2583240"/>
            </a:xfrm>
            <a:custGeom>
              <a:avLst/>
              <a:gdLst/>
              <a:ahLst/>
              <a:cxnLst/>
              <a:rect l="l" t="t" r="r" b="b"/>
              <a:pathLst>
                <a:path w="9555634" h="2583240">
                  <a:moveTo>
                    <a:pt x="9431173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31173" y="0"/>
                  </a:lnTo>
                  <a:cubicBezTo>
                    <a:pt x="9499753" y="0"/>
                    <a:pt x="9555634" y="55880"/>
                    <a:pt x="9555634" y="124460"/>
                  </a:cubicBezTo>
                  <a:lnTo>
                    <a:pt x="9555634" y="2458780"/>
                  </a:lnTo>
                  <a:cubicBezTo>
                    <a:pt x="9555634" y="2527360"/>
                    <a:pt x="9499753" y="2583240"/>
                    <a:pt x="9431173" y="258324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2169609" y="4544142"/>
            <a:ext cx="3257501" cy="880623"/>
            <a:chOff x="0" y="0"/>
            <a:chExt cx="9555633" cy="258324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9555634" cy="2583240"/>
            </a:xfrm>
            <a:custGeom>
              <a:avLst/>
              <a:gdLst/>
              <a:ahLst/>
              <a:cxnLst/>
              <a:rect l="l" t="t" r="r" b="b"/>
              <a:pathLst>
                <a:path w="9555634" h="2583240">
                  <a:moveTo>
                    <a:pt x="9431173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31173" y="0"/>
                  </a:lnTo>
                  <a:cubicBezTo>
                    <a:pt x="9499753" y="0"/>
                    <a:pt x="9555634" y="55880"/>
                    <a:pt x="9555634" y="124460"/>
                  </a:cubicBezTo>
                  <a:lnTo>
                    <a:pt x="9555634" y="2458780"/>
                  </a:lnTo>
                  <a:cubicBezTo>
                    <a:pt x="9555634" y="2527360"/>
                    <a:pt x="9499753" y="2583240"/>
                    <a:pt x="9431173" y="258324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2169609" y="6251744"/>
            <a:ext cx="3257501" cy="880623"/>
            <a:chOff x="0" y="0"/>
            <a:chExt cx="9555633" cy="258324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555634" cy="2583240"/>
            </a:xfrm>
            <a:custGeom>
              <a:avLst/>
              <a:gdLst/>
              <a:ahLst/>
              <a:cxnLst/>
              <a:rect l="l" t="t" r="r" b="b"/>
              <a:pathLst>
                <a:path w="9555634" h="2583240">
                  <a:moveTo>
                    <a:pt x="9431173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31173" y="0"/>
                  </a:lnTo>
                  <a:cubicBezTo>
                    <a:pt x="9499753" y="0"/>
                    <a:pt x="9555634" y="55880"/>
                    <a:pt x="9555634" y="124460"/>
                  </a:cubicBezTo>
                  <a:lnTo>
                    <a:pt x="9555634" y="2458780"/>
                  </a:lnTo>
                  <a:cubicBezTo>
                    <a:pt x="9555634" y="2527360"/>
                    <a:pt x="9499753" y="2583240"/>
                    <a:pt x="9431173" y="258324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</p:grpSp>
      <p:sp>
        <p:nvSpPr>
          <p:cNvPr id="32" name="TextBox 32"/>
          <p:cNvSpPr txBox="1"/>
          <p:nvPr/>
        </p:nvSpPr>
        <p:spPr>
          <a:xfrm>
            <a:off x="2492864" y="2992052"/>
            <a:ext cx="2187629" cy="493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139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Supprimer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492864" y="4699655"/>
            <a:ext cx="2187629" cy="493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139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Sauvegarder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454045" y="6349641"/>
            <a:ext cx="2187629" cy="493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139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Importer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2169609" y="7921247"/>
            <a:ext cx="3257501" cy="880623"/>
            <a:chOff x="0" y="0"/>
            <a:chExt cx="4343335" cy="1174163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4343335" cy="1174163"/>
              <a:chOff x="0" y="0"/>
              <a:chExt cx="9555633" cy="258324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9555634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9555634" h="2583240">
                    <a:moveTo>
                      <a:pt x="9431173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9431173" y="0"/>
                    </a:lnTo>
                    <a:cubicBezTo>
                      <a:pt x="9499753" y="0"/>
                      <a:pt x="9555634" y="55880"/>
                      <a:pt x="9555634" y="124460"/>
                    </a:cubicBezTo>
                    <a:lnTo>
                      <a:pt x="9555634" y="2458780"/>
                    </a:lnTo>
                    <a:cubicBezTo>
                      <a:pt x="9555634" y="2527360"/>
                      <a:pt x="9499753" y="2583240"/>
                      <a:pt x="9431173" y="2583240"/>
                    </a:cubicBezTo>
                    <a:close/>
                  </a:path>
                </a:pathLst>
              </a:custGeom>
              <a:solidFill>
                <a:srgbClr val="2C92D5"/>
              </a:solidFill>
            </p:spPr>
          </p:sp>
        </p:grpSp>
        <p:sp>
          <p:nvSpPr>
            <p:cNvPr id="38" name="TextBox 38"/>
            <p:cNvSpPr txBox="1"/>
            <p:nvPr/>
          </p:nvSpPr>
          <p:spPr>
            <a:xfrm>
              <a:off x="431007" y="232751"/>
              <a:ext cx="2916839" cy="6324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799" spc="139">
                  <a:solidFill>
                    <a:srgbClr val="000000"/>
                  </a:solidFill>
                  <a:latin typeface="Alegreya"/>
                  <a:ea typeface="Alegreya"/>
                  <a:cs typeface="Alegreya"/>
                  <a:sym typeface="Alegreya"/>
                </a:rPr>
                <a:t>Exporter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2169609" y="8996362"/>
            <a:ext cx="3257501" cy="1404498"/>
            <a:chOff x="0" y="0"/>
            <a:chExt cx="9555633" cy="411998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9555634" cy="4119988"/>
            </a:xfrm>
            <a:custGeom>
              <a:avLst/>
              <a:gdLst/>
              <a:ahLst/>
              <a:cxnLst/>
              <a:rect l="l" t="t" r="r" b="b"/>
              <a:pathLst>
                <a:path w="9555634" h="4119988">
                  <a:moveTo>
                    <a:pt x="9431173" y="4119988"/>
                  </a:moveTo>
                  <a:lnTo>
                    <a:pt x="124460" y="4119988"/>
                  </a:lnTo>
                  <a:cubicBezTo>
                    <a:pt x="55880" y="4119988"/>
                    <a:pt x="0" y="4064108"/>
                    <a:pt x="0" y="39955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31173" y="0"/>
                  </a:lnTo>
                  <a:cubicBezTo>
                    <a:pt x="9499753" y="0"/>
                    <a:pt x="9555634" y="55880"/>
                    <a:pt x="9555634" y="124460"/>
                  </a:cubicBezTo>
                  <a:lnTo>
                    <a:pt x="9555634" y="3995528"/>
                  </a:lnTo>
                  <a:cubicBezTo>
                    <a:pt x="9555634" y="4064108"/>
                    <a:pt x="9499753" y="4119988"/>
                    <a:pt x="9431173" y="4119988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</p:grpSp>
      <p:sp>
        <p:nvSpPr>
          <p:cNvPr id="41" name="TextBox 41"/>
          <p:cNvSpPr txBox="1"/>
          <p:nvPr/>
        </p:nvSpPr>
        <p:spPr>
          <a:xfrm>
            <a:off x="2492864" y="9413813"/>
            <a:ext cx="2462316" cy="493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139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Générer un ID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13022518" y="9258300"/>
            <a:ext cx="3257501" cy="880623"/>
            <a:chOff x="0" y="0"/>
            <a:chExt cx="9555633" cy="258324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9555634" cy="2583240"/>
            </a:xfrm>
            <a:custGeom>
              <a:avLst/>
              <a:gdLst/>
              <a:ahLst/>
              <a:cxnLst/>
              <a:rect l="l" t="t" r="r" b="b"/>
              <a:pathLst>
                <a:path w="9555634" h="2583240">
                  <a:moveTo>
                    <a:pt x="9431173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31173" y="0"/>
                  </a:lnTo>
                  <a:cubicBezTo>
                    <a:pt x="9499753" y="0"/>
                    <a:pt x="9555634" y="55880"/>
                    <a:pt x="9555634" y="124460"/>
                  </a:cubicBezTo>
                  <a:lnTo>
                    <a:pt x="9555634" y="2458780"/>
                  </a:lnTo>
                  <a:cubicBezTo>
                    <a:pt x="9555634" y="2527360"/>
                    <a:pt x="9499753" y="2583240"/>
                    <a:pt x="9431173" y="258324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</p:grpSp>
      <p:sp>
        <p:nvSpPr>
          <p:cNvPr id="44" name="TextBox 44"/>
          <p:cNvSpPr txBox="1"/>
          <p:nvPr/>
        </p:nvSpPr>
        <p:spPr>
          <a:xfrm>
            <a:off x="13557454" y="9413813"/>
            <a:ext cx="2187629" cy="493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139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Rechercher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11627782" y="9563869"/>
            <a:ext cx="1498209" cy="214643"/>
            <a:chOff x="0" y="0"/>
            <a:chExt cx="3545840" cy="508000"/>
          </a:xfrm>
        </p:grpSpPr>
        <p:sp>
          <p:nvSpPr>
            <p:cNvPr id="46" name="Freeform 46"/>
            <p:cNvSpPr/>
            <p:nvPr/>
          </p:nvSpPr>
          <p:spPr>
            <a:xfrm>
              <a:off x="3097530" y="49530"/>
              <a:ext cx="408940" cy="408940"/>
            </a:xfrm>
            <a:custGeom>
              <a:avLst/>
              <a:gdLst/>
              <a:ahLst/>
              <a:cxnLst/>
              <a:rect l="l" t="t" r="r" b="b"/>
              <a:pathLst>
                <a:path w="408940" h="408940">
                  <a:moveTo>
                    <a:pt x="204470" y="0"/>
                  </a:moveTo>
                  <a:cubicBezTo>
                    <a:pt x="91544" y="0"/>
                    <a:pt x="0" y="91544"/>
                    <a:pt x="0" y="204470"/>
                  </a:cubicBezTo>
                  <a:cubicBezTo>
                    <a:pt x="0" y="317396"/>
                    <a:pt x="91544" y="408940"/>
                    <a:pt x="204470" y="408940"/>
                  </a:cubicBezTo>
                  <a:cubicBezTo>
                    <a:pt x="317396" y="408940"/>
                    <a:pt x="408940" y="317396"/>
                    <a:pt x="408940" y="204470"/>
                  </a:cubicBezTo>
                  <a:cubicBezTo>
                    <a:pt x="408940" y="91544"/>
                    <a:pt x="317396" y="0"/>
                    <a:pt x="20447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48" name="Group 48"/>
          <p:cNvGrpSpPr/>
          <p:nvPr/>
        </p:nvGrpSpPr>
        <p:grpSpPr>
          <a:xfrm rot="-10800000">
            <a:off x="4955180" y="8275538"/>
            <a:ext cx="1498209" cy="214643"/>
            <a:chOff x="0" y="0"/>
            <a:chExt cx="3545840" cy="508000"/>
          </a:xfrm>
        </p:grpSpPr>
        <p:sp>
          <p:nvSpPr>
            <p:cNvPr id="49" name="Freeform 49"/>
            <p:cNvSpPr/>
            <p:nvPr/>
          </p:nvSpPr>
          <p:spPr>
            <a:xfrm>
              <a:off x="3097530" y="49530"/>
              <a:ext cx="408940" cy="408940"/>
            </a:xfrm>
            <a:custGeom>
              <a:avLst/>
              <a:gdLst/>
              <a:ahLst/>
              <a:cxnLst/>
              <a:rect l="l" t="t" r="r" b="b"/>
              <a:pathLst>
                <a:path w="408940" h="408940">
                  <a:moveTo>
                    <a:pt x="204470" y="0"/>
                  </a:moveTo>
                  <a:cubicBezTo>
                    <a:pt x="91544" y="0"/>
                    <a:pt x="0" y="91544"/>
                    <a:pt x="0" y="204470"/>
                  </a:cubicBezTo>
                  <a:cubicBezTo>
                    <a:pt x="0" y="317396"/>
                    <a:pt x="91544" y="408940"/>
                    <a:pt x="204470" y="408940"/>
                  </a:cubicBezTo>
                  <a:cubicBezTo>
                    <a:pt x="317396" y="408940"/>
                    <a:pt x="408940" y="317396"/>
                    <a:pt x="408940" y="204470"/>
                  </a:cubicBezTo>
                  <a:cubicBezTo>
                    <a:pt x="408940" y="91544"/>
                    <a:pt x="317396" y="0"/>
                    <a:pt x="20447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51" name="Group 51"/>
          <p:cNvGrpSpPr/>
          <p:nvPr/>
        </p:nvGrpSpPr>
        <p:grpSpPr>
          <a:xfrm rot="-10800000">
            <a:off x="4963886" y="9592444"/>
            <a:ext cx="1498209" cy="214643"/>
            <a:chOff x="0" y="0"/>
            <a:chExt cx="3545840" cy="508000"/>
          </a:xfrm>
        </p:grpSpPr>
        <p:sp>
          <p:nvSpPr>
            <p:cNvPr id="52" name="Freeform 52"/>
            <p:cNvSpPr/>
            <p:nvPr/>
          </p:nvSpPr>
          <p:spPr>
            <a:xfrm>
              <a:off x="3097530" y="49530"/>
              <a:ext cx="408940" cy="408940"/>
            </a:xfrm>
            <a:custGeom>
              <a:avLst/>
              <a:gdLst/>
              <a:ahLst/>
              <a:cxnLst/>
              <a:rect l="l" t="t" r="r" b="b"/>
              <a:pathLst>
                <a:path w="408940" h="408940">
                  <a:moveTo>
                    <a:pt x="204470" y="0"/>
                  </a:moveTo>
                  <a:cubicBezTo>
                    <a:pt x="91544" y="0"/>
                    <a:pt x="0" y="91544"/>
                    <a:pt x="0" y="204470"/>
                  </a:cubicBezTo>
                  <a:cubicBezTo>
                    <a:pt x="0" y="317396"/>
                    <a:pt x="91544" y="408940"/>
                    <a:pt x="204470" y="408940"/>
                  </a:cubicBezTo>
                  <a:cubicBezTo>
                    <a:pt x="317396" y="408940"/>
                    <a:pt x="408940" y="317396"/>
                    <a:pt x="408940" y="204470"/>
                  </a:cubicBezTo>
                  <a:cubicBezTo>
                    <a:pt x="408940" y="91544"/>
                    <a:pt x="317396" y="0"/>
                    <a:pt x="20447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3" name="Freeform 53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54" name="Group 54"/>
          <p:cNvGrpSpPr/>
          <p:nvPr/>
        </p:nvGrpSpPr>
        <p:grpSpPr>
          <a:xfrm rot="-10800000">
            <a:off x="4936950" y="6606035"/>
            <a:ext cx="1498209" cy="214643"/>
            <a:chOff x="0" y="0"/>
            <a:chExt cx="3545840" cy="508000"/>
          </a:xfrm>
        </p:grpSpPr>
        <p:sp>
          <p:nvSpPr>
            <p:cNvPr id="55" name="Freeform 55"/>
            <p:cNvSpPr/>
            <p:nvPr/>
          </p:nvSpPr>
          <p:spPr>
            <a:xfrm>
              <a:off x="3097530" y="49530"/>
              <a:ext cx="408940" cy="408940"/>
            </a:xfrm>
            <a:custGeom>
              <a:avLst/>
              <a:gdLst/>
              <a:ahLst/>
              <a:cxnLst/>
              <a:rect l="l" t="t" r="r" b="b"/>
              <a:pathLst>
                <a:path w="408940" h="408940">
                  <a:moveTo>
                    <a:pt x="204470" y="0"/>
                  </a:moveTo>
                  <a:cubicBezTo>
                    <a:pt x="91544" y="0"/>
                    <a:pt x="0" y="91544"/>
                    <a:pt x="0" y="204470"/>
                  </a:cubicBezTo>
                  <a:cubicBezTo>
                    <a:pt x="0" y="317396"/>
                    <a:pt x="91544" y="408940"/>
                    <a:pt x="204470" y="408940"/>
                  </a:cubicBezTo>
                  <a:cubicBezTo>
                    <a:pt x="317396" y="408940"/>
                    <a:pt x="408940" y="317396"/>
                    <a:pt x="408940" y="204470"/>
                  </a:cubicBezTo>
                  <a:cubicBezTo>
                    <a:pt x="408940" y="91544"/>
                    <a:pt x="317396" y="0"/>
                    <a:pt x="20447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6" name="Freeform 56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id="57" name="Group 57"/>
          <p:cNvGrpSpPr/>
          <p:nvPr/>
        </p:nvGrpSpPr>
        <p:grpSpPr>
          <a:xfrm rot="-10800000">
            <a:off x="4955180" y="4898432"/>
            <a:ext cx="1498209" cy="214643"/>
            <a:chOff x="0" y="0"/>
            <a:chExt cx="3545840" cy="508000"/>
          </a:xfrm>
        </p:grpSpPr>
        <p:sp>
          <p:nvSpPr>
            <p:cNvPr id="58" name="Freeform 58"/>
            <p:cNvSpPr/>
            <p:nvPr/>
          </p:nvSpPr>
          <p:spPr>
            <a:xfrm>
              <a:off x="3097530" y="49530"/>
              <a:ext cx="408940" cy="408940"/>
            </a:xfrm>
            <a:custGeom>
              <a:avLst/>
              <a:gdLst/>
              <a:ahLst/>
              <a:cxnLst/>
              <a:rect l="l" t="t" r="r" b="b"/>
              <a:pathLst>
                <a:path w="408940" h="408940">
                  <a:moveTo>
                    <a:pt x="204470" y="0"/>
                  </a:moveTo>
                  <a:cubicBezTo>
                    <a:pt x="91544" y="0"/>
                    <a:pt x="0" y="91544"/>
                    <a:pt x="0" y="204470"/>
                  </a:cubicBezTo>
                  <a:cubicBezTo>
                    <a:pt x="0" y="317396"/>
                    <a:pt x="91544" y="408940"/>
                    <a:pt x="204470" y="408940"/>
                  </a:cubicBezTo>
                  <a:cubicBezTo>
                    <a:pt x="317396" y="408940"/>
                    <a:pt x="408940" y="317396"/>
                    <a:pt x="408940" y="204470"/>
                  </a:cubicBezTo>
                  <a:cubicBezTo>
                    <a:pt x="408940" y="91544"/>
                    <a:pt x="317396" y="0"/>
                    <a:pt x="20447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9" name="Freeform 59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</p:grpSp>
      <p:grpSp>
        <p:nvGrpSpPr>
          <p:cNvPr id="60" name="Group 60"/>
          <p:cNvGrpSpPr/>
          <p:nvPr/>
        </p:nvGrpSpPr>
        <p:grpSpPr>
          <a:xfrm rot="-10800000">
            <a:off x="4955180" y="3190830"/>
            <a:ext cx="1498209" cy="214643"/>
            <a:chOff x="0" y="0"/>
            <a:chExt cx="3545840" cy="508000"/>
          </a:xfrm>
        </p:grpSpPr>
        <p:sp>
          <p:nvSpPr>
            <p:cNvPr id="61" name="Freeform 61"/>
            <p:cNvSpPr/>
            <p:nvPr/>
          </p:nvSpPr>
          <p:spPr>
            <a:xfrm>
              <a:off x="3097530" y="49530"/>
              <a:ext cx="408940" cy="408940"/>
            </a:xfrm>
            <a:custGeom>
              <a:avLst/>
              <a:gdLst/>
              <a:ahLst/>
              <a:cxnLst/>
              <a:rect l="l" t="t" r="r" b="b"/>
              <a:pathLst>
                <a:path w="408940" h="408940">
                  <a:moveTo>
                    <a:pt x="204470" y="0"/>
                  </a:moveTo>
                  <a:cubicBezTo>
                    <a:pt x="91544" y="0"/>
                    <a:pt x="0" y="91544"/>
                    <a:pt x="0" y="204470"/>
                  </a:cubicBezTo>
                  <a:cubicBezTo>
                    <a:pt x="0" y="317396"/>
                    <a:pt x="91544" y="408940"/>
                    <a:pt x="204470" y="408940"/>
                  </a:cubicBezTo>
                  <a:cubicBezTo>
                    <a:pt x="317396" y="408940"/>
                    <a:pt x="408940" y="317396"/>
                    <a:pt x="408940" y="204470"/>
                  </a:cubicBezTo>
                  <a:cubicBezTo>
                    <a:pt x="408940" y="91544"/>
                    <a:pt x="317396" y="0"/>
                    <a:pt x="20447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2" name="Freeform 62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3" name="AutoShape 63"/>
          <p:cNvSpPr/>
          <p:nvPr/>
        </p:nvSpPr>
        <p:spPr>
          <a:xfrm>
            <a:off x="6416928" y="5801792"/>
            <a:ext cx="5342873" cy="36462"/>
          </a:xfrm>
          <a:prstGeom prst="rect">
            <a:avLst/>
          </a:prstGeom>
          <a:solidFill>
            <a:srgbClr val="191919">
              <a:alpha val="19608"/>
            </a:srgbClr>
          </a:solidFill>
        </p:spPr>
      </p:sp>
      <p:sp>
        <p:nvSpPr>
          <p:cNvPr id="64" name="AutoShape 64"/>
          <p:cNvSpPr/>
          <p:nvPr/>
        </p:nvSpPr>
        <p:spPr>
          <a:xfrm rot="-5400000">
            <a:off x="3251215" y="6442563"/>
            <a:ext cx="6421761" cy="90335"/>
          </a:xfrm>
          <a:prstGeom prst="rect">
            <a:avLst/>
          </a:prstGeom>
          <a:solidFill>
            <a:srgbClr val="191919">
              <a:alpha val="19608"/>
            </a:srgbClr>
          </a:solidFill>
        </p:spPr>
      </p:sp>
      <p:sp>
        <p:nvSpPr>
          <p:cNvPr id="65" name="AutoShape 65"/>
          <p:cNvSpPr/>
          <p:nvPr/>
        </p:nvSpPr>
        <p:spPr>
          <a:xfrm rot="-5400000">
            <a:off x="8473138" y="6452796"/>
            <a:ext cx="6400460" cy="91171"/>
          </a:xfrm>
          <a:prstGeom prst="rect">
            <a:avLst/>
          </a:prstGeom>
          <a:solidFill>
            <a:srgbClr val="191919">
              <a:alpha val="19608"/>
            </a:srgbClr>
          </a:solidFill>
        </p:spPr>
      </p:sp>
      <p:sp>
        <p:nvSpPr>
          <p:cNvPr id="66" name="Freeform 66"/>
          <p:cNvSpPr/>
          <p:nvPr/>
        </p:nvSpPr>
        <p:spPr>
          <a:xfrm>
            <a:off x="7450238" y="4144492"/>
            <a:ext cx="3387524" cy="3387524"/>
          </a:xfrm>
          <a:custGeom>
            <a:avLst/>
            <a:gdLst/>
            <a:ahLst/>
            <a:cxnLst/>
            <a:rect l="l" t="t" r="r" b="b"/>
            <a:pathLst>
              <a:path w="3387524" h="3387524">
                <a:moveTo>
                  <a:pt x="0" y="0"/>
                </a:moveTo>
                <a:lnTo>
                  <a:pt x="3387524" y="0"/>
                </a:lnTo>
                <a:lnTo>
                  <a:pt x="3387524" y="3387524"/>
                </a:lnTo>
                <a:lnTo>
                  <a:pt x="0" y="33875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7" name="TextBox 67"/>
          <p:cNvSpPr txBox="1"/>
          <p:nvPr/>
        </p:nvSpPr>
        <p:spPr>
          <a:xfrm>
            <a:off x="7802990" y="5433613"/>
            <a:ext cx="268202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8"/>
              </a:lnSpc>
            </a:pPr>
            <a:r>
              <a:rPr lang="en-US" sz="2200" b="1" spc="85">
                <a:solidFill>
                  <a:srgbClr val="FFFFFF"/>
                </a:solidFill>
                <a:latin typeface="Alegreya Bold"/>
                <a:ea typeface="Alegreya Bold"/>
                <a:cs typeface="Alegreya Bold"/>
                <a:sym typeface="Alegreya Bold"/>
              </a:rPr>
              <a:t>SPÉCIFICATIONS FONCTIONNELLES</a:t>
            </a:r>
          </a:p>
          <a:p>
            <a:pPr marL="0" lvl="0" indent="0" algn="ctr">
              <a:lnSpc>
                <a:spcPts val="3611"/>
              </a:lnSpc>
              <a:spcBef>
                <a:spcPct val="0"/>
              </a:spcBef>
            </a:pPr>
            <a:endParaRPr lang="en-US" sz="2200" b="1" spc="85">
              <a:solidFill>
                <a:srgbClr val="FFFFFF"/>
              </a:solidFill>
              <a:latin typeface="Alegreya Bold"/>
              <a:ea typeface="Alegreya Bold"/>
              <a:cs typeface="Alegreya Bold"/>
              <a:sym typeface="Alegreya Bold"/>
            </a:endParaRPr>
          </a:p>
        </p:txBody>
      </p:sp>
      <p:grpSp>
        <p:nvGrpSpPr>
          <p:cNvPr id="68" name="Group 68"/>
          <p:cNvGrpSpPr/>
          <p:nvPr/>
        </p:nvGrpSpPr>
        <p:grpSpPr>
          <a:xfrm>
            <a:off x="-907348" y="-1402086"/>
            <a:ext cx="20250455" cy="3600450"/>
            <a:chOff x="0" y="0"/>
            <a:chExt cx="27000606" cy="4800600"/>
          </a:xfrm>
        </p:grpSpPr>
        <p:grpSp>
          <p:nvGrpSpPr>
            <p:cNvPr id="69" name="Group 69"/>
            <p:cNvGrpSpPr/>
            <p:nvPr/>
          </p:nvGrpSpPr>
          <p:grpSpPr>
            <a:xfrm>
              <a:off x="0" y="0"/>
              <a:ext cx="27000606" cy="4800600"/>
              <a:chOff x="0" y="0"/>
              <a:chExt cx="5333453" cy="948267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5333453" cy="948267"/>
              </a:xfrm>
              <a:custGeom>
                <a:avLst/>
                <a:gdLst/>
                <a:ahLst/>
                <a:cxnLst/>
                <a:rect l="l" t="t" r="r" b="b"/>
                <a:pathLst>
                  <a:path w="5333453" h="948267">
                    <a:moveTo>
                      <a:pt x="19498" y="0"/>
                    </a:moveTo>
                    <a:lnTo>
                      <a:pt x="5313955" y="0"/>
                    </a:lnTo>
                    <a:cubicBezTo>
                      <a:pt x="5319126" y="0"/>
                      <a:pt x="5324086" y="2054"/>
                      <a:pt x="5327742" y="5711"/>
                    </a:cubicBezTo>
                    <a:cubicBezTo>
                      <a:pt x="5331399" y="9367"/>
                      <a:pt x="5333453" y="14327"/>
                      <a:pt x="5333453" y="19498"/>
                    </a:cubicBezTo>
                    <a:lnTo>
                      <a:pt x="5333453" y="928769"/>
                    </a:lnTo>
                    <a:cubicBezTo>
                      <a:pt x="5333453" y="933940"/>
                      <a:pt x="5331399" y="938899"/>
                      <a:pt x="5327742" y="942556"/>
                    </a:cubicBezTo>
                    <a:cubicBezTo>
                      <a:pt x="5324086" y="946212"/>
                      <a:pt x="5319126" y="948267"/>
                      <a:pt x="5313955" y="948267"/>
                    </a:cubicBezTo>
                    <a:lnTo>
                      <a:pt x="19498" y="948267"/>
                    </a:lnTo>
                    <a:cubicBezTo>
                      <a:pt x="14327" y="948267"/>
                      <a:pt x="9367" y="946212"/>
                      <a:pt x="5711" y="942556"/>
                    </a:cubicBezTo>
                    <a:cubicBezTo>
                      <a:pt x="2054" y="938899"/>
                      <a:pt x="0" y="933940"/>
                      <a:pt x="0" y="928769"/>
                    </a:cubicBezTo>
                    <a:lnTo>
                      <a:pt x="0" y="19498"/>
                    </a:lnTo>
                    <a:cubicBezTo>
                      <a:pt x="0" y="14327"/>
                      <a:pt x="2054" y="9367"/>
                      <a:pt x="5711" y="5711"/>
                    </a:cubicBezTo>
                    <a:cubicBezTo>
                      <a:pt x="9367" y="2054"/>
                      <a:pt x="14327" y="0"/>
                      <a:pt x="19498" y="0"/>
                    </a:cubicBezTo>
                    <a:close/>
                  </a:path>
                </a:pathLst>
              </a:custGeom>
              <a:solidFill>
                <a:srgbClr val="F2F4EE"/>
              </a:solidFill>
              <a:ln w="38100" cap="rnd">
                <a:solidFill>
                  <a:srgbClr val="2C92D5"/>
                </a:solidFill>
                <a:prstDash val="solid"/>
                <a:round/>
              </a:ln>
            </p:spPr>
          </p:sp>
          <p:sp>
            <p:nvSpPr>
              <p:cNvPr id="71" name="TextBox 71"/>
              <p:cNvSpPr txBox="1"/>
              <p:nvPr/>
            </p:nvSpPr>
            <p:spPr>
              <a:xfrm>
                <a:off x="0" y="-57150"/>
                <a:ext cx="5333453" cy="10054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  <p:sp>
          <p:nvSpPr>
            <p:cNvPr id="72" name="TextBox 72"/>
            <p:cNvSpPr txBox="1"/>
            <p:nvPr/>
          </p:nvSpPr>
          <p:spPr>
            <a:xfrm>
              <a:off x="1209797" y="1765300"/>
              <a:ext cx="25161347" cy="1231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109"/>
                </a:lnSpc>
              </a:pPr>
              <a:r>
                <a:rPr lang="en-US" sz="5925" b="1" i="1" spc="296">
                  <a:solidFill>
                    <a:srgbClr val="13538A"/>
                  </a:solidFill>
                  <a:latin typeface="Arimo Bold Italics"/>
                  <a:ea typeface="Arimo Bold Italics"/>
                  <a:cs typeface="Arimo Bold Italics"/>
                  <a:sym typeface="Arimo Bold Italics"/>
                </a:rPr>
                <a:t>III. BESOINS FONCTIONNELS ET TECHNIQUES </a:t>
              </a:r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5649942" y="3202948"/>
              <a:ext cx="15503710" cy="1231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1279208" lvl="1" indent="-639604" algn="l">
                <a:lnSpc>
                  <a:spcPts val="7109"/>
                </a:lnSpc>
                <a:buFont typeface="Arial"/>
                <a:buChar char="•"/>
              </a:pPr>
              <a:r>
                <a:rPr lang="en-US" sz="5925" b="1" spc="296">
                  <a:solidFill>
                    <a:srgbClr val="13538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BESOINS FONCTIONNELS 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7329" y="1928812"/>
            <a:ext cx="18246628" cy="0"/>
          </a:xfrm>
          <a:prstGeom prst="line">
            <a:avLst/>
          </a:prstGeom>
          <a:ln w="57150" cap="rnd">
            <a:solidFill>
              <a:srgbClr val="13538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H="1">
            <a:off x="9144000" y="1928812"/>
            <a:ext cx="136643" cy="8491538"/>
          </a:xfrm>
          <a:prstGeom prst="line">
            <a:avLst/>
          </a:prstGeom>
          <a:ln w="57150" cap="rnd">
            <a:solidFill>
              <a:srgbClr val="13538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0" y="2191193"/>
            <a:ext cx="8983996" cy="8095807"/>
            <a:chOff x="0" y="0"/>
            <a:chExt cx="2366155" cy="213222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66155" cy="2132229"/>
            </a:xfrm>
            <a:custGeom>
              <a:avLst/>
              <a:gdLst/>
              <a:ahLst/>
              <a:cxnLst/>
              <a:rect l="l" t="t" r="r" b="b"/>
              <a:pathLst>
                <a:path w="2366155" h="2132229">
                  <a:moveTo>
                    <a:pt x="43949" y="0"/>
                  </a:moveTo>
                  <a:lnTo>
                    <a:pt x="2322206" y="0"/>
                  </a:lnTo>
                  <a:cubicBezTo>
                    <a:pt x="2346478" y="0"/>
                    <a:pt x="2366155" y="19677"/>
                    <a:pt x="2366155" y="43949"/>
                  </a:cubicBezTo>
                  <a:lnTo>
                    <a:pt x="2366155" y="2088280"/>
                  </a:lnTo>
                  <a:cubicBezTo>
                    <a:pt x="2366155" y="2112552"/>
                    <a:pt x="2346478" y="2132229"/>
                    <a:pt x="2322206" y="2132229"/>
                  </a:cubicBezTo>
                  <a:lnTo>
                    <a:pt x="43949" y="2132229"/>
                  </a:lnTo>
                  <a:cubicBezTo>
                    <a:pt x="19677" y="2132229"/>
                    <a:pt x="0" y="2112552"/>
                    <a:pt x="0" y="2088280"/>
                  </a:cubicBezTo>
                  <a:lnTo>
                    <a:pt x="0" y="43949"/>
                  </a:lnTo>
                  <a:cubicBezTo>
                    <a:pt x="0" y="19677"/>
                    <a:pt x="19677" y="0"/>
                    <a:pt x="43949" y="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2366155" cy="21798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419962" y="2191193"/>
            <a:ext cx="8983996" cy="7880053"/>
            <a:chOff x="0" y="0"/>
            <a:chExt cx="2366155" cy="20754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66155" cy="2075405"/>
            </a:xfrm>
            <a:custGeom>
              <a:avLst/>
              <a:gdLst/>
              <a:ahLst/>
              <a:cxnLst/>
              <a:rect l="l" t="t" r="r" b="b"/>
              <a:pathLst>
                <a:path w="2366155" h="2075405">
                  <a:moveTo>
                    <a:pt x="43949" y="0"/>
                  </a:moveTo>
                  <a:lnTo>
                    <a:pt x="2322206" y="0"/>
                  </a:lnTo>
                  <a:cubicBezTo>
                    <a:pt x="2346478" y="0"/>
                    <a:pt x="2366155" y="19677"/>
                    <a:pt x="2366155" y="43949"/>
                  </a:cubicBezTo>
                  <a:lnTo>
                    <a:pt x="2366155" y="2031456"/>
                  </a:lnTo>
                  <a:cubicBezTo>
                    <a:pt x="2366155" y="2055728"/>
                    <a:pt x="2346478" y="2075405"/>
                    <a:pt x="2322206" y="2075405"/>
                  </a:cubicBezTo>
                  <a:lnTo>
                    <a:pt x="43949" y="2075405"/>
                  </a:lnTo>
                  <a:cubicBezTo>
                    <a:pt x="19677" y="2075405"/>
                    <a:pt x="0" y="2055728"/>
                    <a:pt x="0" y="2031456"/>
                  </a:cubicBezTo>
                  <a:lnTo>
                    <a:pt x="0" y="43949"/>
                  </a:lnTo>
                  <a:cubicBezTo>
                    <a:pt x="0" y="19677"/>
                    <a:pt x="19677" y="0"/>
                    <a:pt x="43949" y="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366155" cy="2123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9801225" y="4773704"/>
            <a:ext cx="1239042" cy="1357516"/>
          </a:xfrm>
          <a:custGeom>
            <a:avLst/>
            <a:gdLst/>
            <a:ahLst/>
            <a:cxnLst/>
            <a:rect l="l" t="t" r="r" b="b"/>
            <a:pathLst>
              <a:path w="1239042" h="1357516">
                <a:moveTo>
                  <a:pt x="0" y="0"/>
                </a:moveTo>
                <a:lnTo>
                  <a:pt x="1239042" y="0"/>
                </a:lnTo>
                <a:lnTo>
                  <a:pt x="1239042" y="1357515"/>
                </a:lnTo>
                <a:lnTo>
                  <a:pt x="0" y="13575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996501" y="381000"/>
            <a:ext cx="10294997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73809" lvl="1" indent="-636904" algn="l">
              <a:lnSpc>
                <a:spcPts val="7079"/>
              </a:lnSpc>
              <a:buFont typeface="Arial"/>
              <a:buChar char="•"/>
            </a:pPr>
            <a:r>
              <a:rPr lang="en-US" sz="5899" b="1" spc="230">
                <a:solidFill>
                  <a:srgbClr val="13538A"/>
                </a:solidFill>
                <a:latin typeface="Arimo Bold"/>
                <a:ea typeface="Arimo Bold"/>
                <a:cs typeface="Arimo Bold"/>
                <a:sym typeface="Arimo Bold"/>
              </a:rPr>
              <a:t>BESOINS TECHNIQUES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7329" y="6679508"/>
            <a:ext cx="8710446" cy="2625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99"/>
              </a:lnSpc>
            </a:pPr>
            <a:r>
              <a:rPr lang="en-US" sz="3999" b="1" spc="199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Application serveur-client avec Tkinter pour l'interface et PHPMyAdmin pour la gestion des données.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98694" y="2788566"/>
            <a:ext cx="7986608" cy="2035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60"/>
              </a:lnSpc>
            </a:pPr>
            <a:r>
              <a:rPr lang="en-US" sz="6200" b="1" spc="31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Architecture du Système</a:t>
            </a:r>
          </a:p>
        </p:txBody>
      </p:sp>
      <p:sp>
        <p:nvSpPr>
          <p:cNvPr id="14" name="Freeform 14"/>
          <p:cNvSpPr/>
          <p:nvPr/>
        </p:nvSpPr>
        <p:spPr>
          <a:xfrm>
            <a:off x="157329" y="4464742"/>
            <a:ext cx="932983" cy="1357516"/>
          </a:xfrm>
          <a:custGeom>
            <a:avLst/>
            <a:gdLst/>
            <a:ahLst/>
            <a:cxnLst/>
            <a:rect l="l" t="t" r="r" b="b"/>
            <a:pathLst>
              <a:path w="932983" h="1357516">
                <a:moveTo>
                  <a:pt x="0" y="0"/>
                </a:moveTo>
                <a:lnTo>
                  <a:pt x="932983" y="0"/>
                </a:lnTo>
                <a:lnTo>
                  <a:pt x="932983" y="1357516"/>
                </a:lnTo>
                <a:lnTo>
                  <a:pt x="0" y="13575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9801225" y="6704908"/>
            <a:ext cx="7746602" cy="131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99"/>
              </a:lnSpc>
            </a:pPr>
            <a:r>
              <a:rPr lang="en-US" sz="3999" b="1" spc="199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Python (Tkinter, Matplotlib, pymysql), PHPMyAdmin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354041" y="2788566"/>
            <a:ext cx="5905259" cy="2035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59"/>
              </a:lnSpc>
            </a:pPr>
            <a:r>
              <a:rPr lang="en-US" sz="6199" b="1" spc="309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Technologies Utilisées</a:t>
            </a:r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32303" y="3982076"/>
            <a:ext cx="971892" cy="3913867"/>
            <a:chOff x="0" y="0"/>
            <a:chExt cx="3168278" cy="127588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68279" cy="12758843"/>
            </a:xfrm>
            <a:custGeom>
              <a:avLst/>
              <a:gdLst/>
              <a:ahLst/>
              <a:cxnLst/>
              <a:rect l="l" t="t" r="r" b="b"/>
              <a:pathLst>
                <a:path w="3168279" h="12758843">
                  <a:moveTo>
                    <a:pt x="3043818" y="12758843"/>
                  </a:moveTo>
                  <a:lnTo>
                    <a:pt x="124460" y="12758843"/>
                  </a:lnTo>
                  <a:cubicBezTo>
                    <a:pt x="55880" y="12758843"/>
                    <a:pt x="0" y="12702963"/>
                    <a:pt x="0" y="126343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43819" y="0"/>
                  </a:lnTo>
                  <a:cubicBezTo>
                    <a:pt x="3112399" y="0"/>
                    <a:pt x="3168279" y="55880"/>
                    <a:pt x="3168279" y="124460"/>
                  </a:cubicBezTo>
                  <a:lnTo>
                    <a:pt x="3168279" y="12634383"/>
                  </a:lnTo>
                  <a:cubicBezTo>
                    <a:pt x="3168279" y="12702963"/>
                    <a:pt x="3112399" y="12758843"/>
                    <a:pt x="3043819" y="12758843"/>
                  </a:cubicBezTo>
                  <a:close/>
                </a:path>
              </a:pathLst>
            </a:custGeom>
            <a:solidFill>
              <a:srgbClr val="191919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485279" y="3982076"/>
            <a:ext cx="971892" cy="3913867"/>
            <a:chOff x="0" y="0"/>
            <a:chExt cx="3168278" cy="127588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68279" cy="12758843"/>
            </a:xfrm>
            <a:custGeom>
              <a:avLst/>
              <a:gdLst/>
              <a:ahLst/>
              <a:cxnLst/>
              <a:rect l="l" t="t" r="r" b="b"/>
              <a:pathLst>
                <a:path w="3168279" h="12758843">
                  <a:moveTo>
                    <a:pt x="3043818" y="12758843"/>
                  </a:moveTo>
                  <a:lnTo>
                    <a:pt x="124460" y="12758843"/>
                  </a:lnTo>
                  <a:cubicBezTo>
                    <a:pt x="55880" y="12758843"/>
                    <a:pt x="0" y="12702963"/>
                    <a:pt x="0" y="126343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43819" y="0"/>
                  </a:lnTo>
                  <a:cubicBezTo>
                    <a:pt x="3112399" y="0"/>
                    <a:pt x="3168279" y="55880"/>
                    <a:pt x="3168279" y="124460"/>
                  </a:cubicBezTo>
                  <a:lnTo>
                    <a:pt x="3168279" y="12634383"/>
                  </a:lnTo>
                  <a:cubicBezTo>
                    <a:pt x="3168279" y="12702963"/>
                    <a:pt x="3112399" y="12758843"/>
                    <a:pt x="3043819" y="12758843"/>
                  </a:cubicBezTo>
                  <a:close/>
                </a:path>
              </a:pathLst>
            </a:custGeom>
            <a:solidFill>
              <a:srgbClr val="191919">
                <a:alpha val="4706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4861401" y="5566931"/>
            <a:ext cx="8486203" cy="748714"/>
            <a:chOff x="0" y="0"/>
            <a:chExt cx="27664236" cy="24407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664237" cy="2440740"/>
            </a:xfrm>
            <a:custGeom>
              <a:avLst/>
              <a:gdLst/>
              <a:ahLst/>
              <a:cxnLst/>
              <a:rect l="l" t="t" r="r" b="b"/>
              <a:pathLst>
                <a:path w="27664237" h="2440740">
                  <a:moveTo>
                    <a:pt x="27539776" y="2440740"/>
                  </a:moveTo>
                  <a:lnTo>
                    <a:pt x="124460" y="2440740"/>
                  </a:lnTo>
                  <a:cubicBezTo>
                    <a:pt x="55880" y="2440740"/>
                    <a:pt x="0" y="2384860"/>
                    <a:pt x="0" y="23162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539776" y="0"/>
                  </a:lnTo>
                  <a:cubicBezTo>
                    <a:pt x="27608355" y="0"/>
                    <a:pt x="27664237" y="55880"/>
                    <a:pt x="27664237" y="124460"/>
                  </a:cubicBezTo>
                  <a:lnTo>
                    <a:pt x="27664237" y="2316280"/>
                  </a:lnTo>
                  <a:cubicBezTo>
                    <a:pt x="27664237" y="2384860"/>
                    <a:pt x="27608355" y="2440740"/>
                    <a:pt x="27539776" y="2440740"/>
                  </a:cubicBezTo>
                  <a:close/>
                </a:path>
              </a:pathLst>
            </a:custGeom>
            <a:solidFill>
              <a:srgbClr val="191919">
                <a:alpha val="4706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6751834" y="5571488"/>
            <a:ext cx="4705337" cy="744157"/>
            <a:chOff x="0" y="0"/>
            <a:chExt cx="15338964" cy="242588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338965" cy="2425884"/>
            </a:xfrm>
            <a:custGeom>
              <a:avLst/>
              <a:gdLst/>
              <a:ahLst/>
              <a:cxnLst/>
              <a:rect l="l" t="t" r="r" b="b"/>
              <a:pathLst>
                <a:path w="15338965" h="2425884">
                  <a:moveTo>
                    <a:pt x="15214504" y="2425884"/>
                  </a:moveTo>
                  <a:lnTo>
                    <a:pt x="124460" y="2425884"/>
                  </a:lnTo>
                  <a:cubicBezTo>
                    <a:pt x="55880" y="2425884"/>
                    <a:pt x="0" y="2370004"/>
                    <a:pt x="0" y="23014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214504" y="0"/>
                  </a:lnTo>
                  <a:cubicBezTo>
                    <a:pt x="15283084" y="0"/>
                    <a:pt x="15338965" y="55880"/>
                    <a:pt x="15338965" y="124460"/>
                  </a:cubicBezTo>
                  <a:lnTo>
                    <a:pt x="15338965" y="2301424"/>
                  </a:lnTo>
                  <a:cubicBezTo>
                    <a:pt x="15338965" y="2370004"/>
                    <a:pt x="15283084" y="2425884"/>
                    <a:pt x="15214504" y="2425884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7855053" y="5577105"/>
            <a:ext cx="2922150" cy="713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38"/>
              </a:lnSpc>
              <a:spcBef>
                <a:spcPct val="0"/>
              </a:spcBef>
            </a:pPr>
            <a:r>
              <a:rPr lang="en-US" sz="2200" b="1" spc="85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MÉTHODE WATERFALL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879948" y="5641228"/>
            <a:ext cx="963534" cy="792427"/>
            <a:chOff x="0" y="0"/>
            <a:chExt cx="3141031" cy="25832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41032" cy="2583240"/>
            </a:xfrm>
            <a:custGeom>
              <a:avLst/>
              <a:gdLst/>
              <a:ahLst/>
              <a:cxnLst/>
              <a:rect l="l" t="t" r="r" b="b"/>
              <a:pathLst>
                <a:path w="3141032" h="2583240">
                  <a:moveTo>
                    <a:pt x="3016571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16571" y="0"/>
                  </a:lnTo>
                  <a:cubicBezTo>
                    <a:pt x="3085151" y="0"/>
                    <a:pt x="3141032" y="55880"/>
                    <a:pt x="3141032" y="124460"/>
                  </a:cubicBezTo>
                  <a:lnTo>
                    <a:pt x="3141032" y="2458780"/>
                  </a:lnTo>
                  <a:cubicBezTo>
                    <a:pt x="3141032" y="2527360"/>
                    <a:pt x="3085151" y="2583240"/>
                    <a:pt x="3016571" y="258324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4867339" y="7103516"/>
            <a:ext cx="8486203" cy="792427"/>
            <a:chOff x="0" y="0"/>
            <a:chExt cx="27664236" cy="258324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7664237" cy="2583240"/>
            </a:xfrm>
            <a:custGeom>
              <a:avLst/>
              <a:gdLst/>
              <a:ahLst/>
              <a:cxnLst/>
              <a:rect l="l" t="t" r="r" b="b"/>
              <a:pathLst>
                <a:path w="27664237" h="2583240">
                  <a:moveTo>
                    <a:pt x="27539776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539776" y="0"/>
                  </a:lnTo>
                  <a:cubicBezTo>
                    <a:pt x="27608355" y="0"/>
                    <a:pt x="27664237" y="55880"/>
                    <a:pt x="27664237" y="124460"/>
                  </a:cubicBezTo>
                  <a:lnTo>
                    <a:pt x="27664237" y="2458780"/>
                  </a:lnTo>
                  <a:cubicBezTo>
                    <a:pt x="27664237" y="2527360"/>
                    <a:pt x="27608355" y="2583240"/>
                    <a:pt x="27539776" y="2583240"/>
                  </a:cubicBezTo>
                  <a:close/>
                </a:path>
              </a:pathLst>
            </a:custGeom>
            <a:solidFill>
              <a:srgbClr val="191919">
                <a:alpha val="4706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8662233" y="7050294"/>
            <a:ext cx="963534" cy="792427"/>
            <a:chOff x="0" y="0"/>
            <a:chExt cx="3141031" cy="258324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41032" cy="2583240"/>
            </a:xfrm>
            <a:custGeom>
              <a:avLst/>
              <a:gdLst/>
              <a:ahLst/>
              <a:cxnLst/>
              <a:rect l="l" t="t" r="r" b="b"/>
              <a:pathLst>
                <a:path w="3141032" h="2583240">
                  <a:moveTo>
                    <a:pt x="3016571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16571" y="0"/>
                  </a:lnTo>
                  <a:cubicBezTo>
                    <a:pt x="3085151" y="0"/>
                    <a:pt x="3141032" y="55880"/>
                    <a:pt x="3141032" y="124460"/>
                  </a:cubicBezTo>
                  <a:lnTo>
                    <a:pt x="3141032" y="2458780"/>
                  </a:lnTo>
                  <a:cubicBezTo>
                    <a:pt x="3141032" y="2527360"/>
                    <a:pt x="3085151" y="2583240"/>
                    <a:pt x="3016571" y="258324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4850229" y="3965395"/>
            <a:ext cx="8486203" cy="809109"/>
            <a:chOff x="0" y="0"/>
            <a:chExt cx="27664236" cy="263761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7664237" cy="2637619"/>
            </a:xfrm>
            <a:custGeom>
              <a:avLst/>
              <a:gdLst/>
              <a:ahLst/>
              <a:cxnLst/>
              <a:rect l="l" t="t" r="r" b="b"/>
              <a:pathLst>
                <a:path w="27664237" h="2637619">
                  <a:moveTo>
                    <a:pt x="27539776" y="2637619"/>
                  </a:moveTo>
                  <a:lnTo>
                    <a:pt x="124460" y="2637619"/>
                  </a:lnTo>
                  <a:cubicBezTo>
                    <a:pt x="55880" y="2637619"/>
                    <a:pt x="0" y="2581739"/>
                    <a:pt x="0" y="25131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539776" y="0"/>
                  </a:lnTo>
                  <a:cubicBezTo>
                    <a:pt x="27608355" y="0"/>
                    <a:pt x="27664237" y="55880"/>
                    <a:pt x="27664237" y="124460"/>
                  </a:cubicBezTo>
                  <a:lnTo>
                    <a:pt x="27664237" y="2513159"/>
                  </a:lnTo>
                  <a:cubicBezTo>
                    <a:pt x="27664237" y="2581739"/>
                    <a:pt x="27608355" y="2637619"/>
                    <a:pt x="27539776" y="2637619"/>
                  </a:cubicBezTo>
                  <a:close/>
                </a:path>
              </a:pathLst>
            </a:custGeom>
            <a:solidFill>
              <a:srgbClr val="191919">
                <a:alpha val="4706"/>
              </a:srgbClr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6740661" y="3982076"/>
            <a:ext cx="963534" cy="792427"/>
            <a:chOff x="0" y="0"/>
            <a:chExt cx="3141031" cy="25832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41032" cy="2583240"/>
            </a:xfrm>
            <a:custGeom>
              <a:avLst/>
              <a:gdLst/>
              <a:ahLst/>
              <a:cxnLst/>
              <a:rect l="l" t="t" r="r" b="b"/>
              <a:pathLst>
                <a:path w="3141032" h="2583240">
                  <a:moveTo>
                    <a:pt x="3016571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16571" y="0"/>
                  </a:lnTo>
                  <a:cubicBezTo>
                    <a:pt x="3085151" y="0"/>
                    <a:pt x="3141032" y="55880"/>
                    <a:pt x="3141032" y="124460"/>
                  </a:cubicBezTo>
                  <a:lnTo>
                    <a:pt x="3141032" y="2458780"/>
                  </a:lnTo>
                  <a:cubicBezTo>
                    <a:pt x="3141032" y="2527360"/>
                    <a:pt x="3085151" y="2583240"/>
                    <a:pt x="3016571" y="258324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2390007" y="5641228"/>
            <a:ext cx="963534" cy="792427"/>
            <a:chOff x="0" y="0"/>
            <a:chExt cx="3141031" cy="258324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141032" cy="2583240"/>
            </a:xfrm>
            <a:custGeom>
              <a:avLst/>
              <a:gdLst/>
              <a:ahLst/>
              <a:cxnLst/>
              <a:rect l="l" t="t" r="r" b="b"/>
              <a:pathLst>
                <a:path w="3141032" h="2583240">
                  <a:moveTo>
                    <a:pt x="3016571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16571" y="0"/>
                  </a:lnTo>
                  <a:cubicBezTo>
                    <a:pt x="3085151" y="0"/>
                    <a:pt x="3141032" y="55880"/>
                    <a:pt x="3141032" y="124460"/>
                  </a:cubicBezTo>
                  <a:lnTo>
                    <a:pt x="3141032" y="2458780"/>
                  </a:lnTo>
                  <a:cubicBezTo>
                    <a:pt x="3141032" y="2527360"/>
                    <a:pt x="3085151" y="2583240"/>
                    <a:pt x="3016571" y="258324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5097182" y="5855446"/>
            <a:ext cx="435334" cy="435334"/>
          </a:xfrm>
          <a:custGeom>
            <a:avLst/>
            <a:gdLst/>
            <a:ahLst/>
            <a:cxnLst/>
            <a:rect l="l" t="t" r="r" b="b"/>
            <a:pathLst>
              <a:path w="435334" h="435334">
                <a:moveTo>
                  <a:pt x="0" y="0"/>
                </a:moveTo>
                <a:lnTo>
                  <a:pt x="435334" y="0"/>
                </a:lnTo>
                <a:lnTo>
                  <a:pt x="435334" y="435334"/>
                </a:lnTo>
                <a:lnTo>
                  <a:pt x="0" y="435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8981764" y="7187684"/>
            <a:ext cx="517870" cy="517870"/>
          </a:xfrm>
          <a:custGeom>
            <a:avLst/>
            <a:gdLst/>
            <a:ahLst/>
            <a:cxnLst/>
            <a:rect l="l" t="t" r="r" b="b"/>
            <a:pathLst>
              <a:path w="517870" h="517870">
                <a:moveTo>
                  <a:pt x="0" y="0"/>
                </a:moveTo>
                <a:lnTo>
                  <a:pt x="517870" y="0"/>
                </a:lnTo>
                <a:lnTo>
                  <a:pt x="517870" y="517870"/>
                </a:lnTo>
                <a:lnTo>
                  <a:pt x="0" y="5178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7006595" y="4177021"/>
            <a:ext cx="418360" cy="418360"/>
          </a:xfrm>
          <a:custGeom>
            <a:avLst/>
            <a:gdLst/>
            <a:ahLst/>
            <a:cxnLst/>
            <a:rect l="l" t="t" r="r" b="b"/>
            <a:pathLst>
              <a:path w="418360" h="418360">
                <a:moveTo>
                  <a:pt x="0" y="0"/>
                </a:moveTo>
                <a:lnTo>
                  <a:pt x="418360" y="0"/>
                </a:lnTo>
                <a:lnTo>
                  <a:pt x="418360" y="418360"/>
                </a:lnTo>
                <a:lnTo>
                  <a:pt x="0" y="4183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-10800000">
            <a:off x="5097182" y="6433655"/>
            <a:ext cx="529065" cy="529065"/>
          </a:xfrm>
          <a:custGeom>
            <a:avLst/>
            <a:gdLst/>
            <a:ahLst/>
            <a:cxnLst/>
            <a:rect l="l" t="t" r="r" b="b"/>
            <a:pathLst>
              <a:path w="529065" h="529065">
                <a:moveTo>
                  <a:pt x="0" y="0"/>
                </a:moveTo>
                <a:lnTo>
                  <a:pt x="529065" y="0"/>
                </a:lnTo>
                <a:lnTo>
                  <a:pt x="529065" y="529065"/>
                </a:lnTo>
                <a:lnTo>
                  <a:pt x="0" y="5290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2654107" y="6520878"/>
            <a:ext cx="435334" cy="435334"/>
          </a:xfrm>
          <a:custGeom>
            <a:avLst/>
            <a:gdLst/>
            <a:ahLst/>
            <a:cxnLst/>
            <a:rect l="l" t="t" r="r" b="b"/>
            <a:pathLst>
              <a:path w="435334" h="435334">
                <a:moveTo>
                  <a:pt x="0" y="0"/>
                </a:moveTo>
                <a:lnTo>
                  <a:pt x="435334" y="0"/>
                </a:lnTo>
                <a:lnTo>
                  <a:pt x="435334" y="435334"/>
                </a:lnTo>
                <a:lnTo>
                  <a:pt x="0" y="4353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2605417" y="5893978"/>
            <a:ext cx="484025" cy="484025"/>
          </a:xfrm>
          <a:custGeom>
            <a:avLst/>
            <a:gdLst/>
            <a:ahLst/>
            <a:cxnLst/>
            <a:rect l="l" t="t" r="r" b="b"/>
            <a:pathLst>
              <a:path w="484025" h="484025">
                <a:moveTo>
                  <a:pt x="0" y="0"/>
                </a:moveTo>
                <a:lnTo>
                  <a:pt x="484024" y="0"/>
                </a:lnTo>
                <a:lnTo>
                  <a:pt x="484024" y="484025"/>
                </a:lnTo>
                <a:lnTo>
                  <a:pt x="0" y="4840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0777203" y="7293904"/>
            <a:ext cx="396404" cy="411650"/>
          </a:xfrm>
          <a:custGeom>
            <a:avLst/>
            <a:gdLst/>
            <a:ahLst/>
            <a:cxnLst/>
            <a:rect l="l" t="t" r="r" b="b"/>
            <a:pathLst>
              <a:path w="396404" h="411650">
                <a:moveTo>
                  <a:pt x="0" y="0"/>
                </a:moveTo>
                <a:lnTo>
                  <a:pt x="396403" y="0"/>
                </a:lnTo>
                <a:lnTo>
                  <a:pt x="396403" y="411650"/>
                </a:lnTo>
                <a:lnTo>
                  <a:pt x="0" y="4116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-48678" t="-42098" r="-54307" b="-53369"/>
            </a:stretch>
          </a:blipFill>
        </p:spPr>
      </p:sp>
      <p:grpSp>
        <p:nvGrpSpPr>
          <p:cNvPr id="30" name="Group 30"/>
          <p:cNvGrpSpPr/>
          <p:nvPr/>
        </p:nvGrpSpPr>
        <p:grpSpPr>
          <a:xfrm rot="-7267338">
            <a:off x="6552787" y="3312663"/>
            <a:ext cx="981428" cy="298623"/>
            <a:chOff x="0" y="0"/>
            <a:chExt cx="1907456" cy="580390"/>
          </a:xfrm>
        </p:grpSpPr>
        <p:sp>
          <p:nvSpPr>
            <p:cNvPr id="31" name="Freeform 31"/>
            <p:cNvSpPr/>
            <p:nvPr/>
          </p:nvSpPr>
          <p:spPr>
            <a:xfrm>
              <a:off x="1494706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0" y="-2540"/>
              <a:ext cx="1907456" cy="582930"/>
            </a:xfrm>
            <a:custGeom>
              <a:avLst/>
              <a:gdLst/>
              <a:ahLst/>
              <a:cxnLst/>
              <a:rect l="l" t="t" r="r" b="b"/>
              <a:pathLst>
                <a:path w="1907456" h="582930">
                  <a:moveTo>
                    <a:pt x="1890946" y="261620"/>
                  </a:moveTo>
                  <a:lnTo>
                    <a:pt x="1516296" y="8890"/>
                  </a:lnTo>
                  <a:cubicBezTo>
                    <a:pt x="1504867" y="1270"/>
                    <a:pt x="1489626" y="0"/>
                    <a:pt x="1476926" y="6350"/>
                  </a:cubicBezTo>
                  <a:cubicBezTo>
                    <a:pt x="1464226" y="12700"/>
                    <a:pt x="1456606" y="25400"/>
                    <a:pt x="1456606" y="39370"/>
                  </a:cubicBezTo>
                  <a:lnTo>
                    <a:pt x="1456606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1456606" y="330200"/>
                  </a:lnTo>
                  <a:lnTo>
                    <a:pt x="1456606" y="544830"/>
                  </a:lnTo>
                  <a:cubicBezTo>
                    <a:pt x="1456606" y="558800"/>
                    <a:pt x="1464226" y="571500"/>
                    <a:pt x="1476926" y="577850"/>
                  </a:cubicBezTo>
                  <a:cubicBezTo>
                    <a:pt x="1482006" y="580390"/>
                    <a:pt x="1488356" y="582930"/>
                    <a:pt x="1494706" y="582930"/>
                  </a:cubicBezTo>
                  <a:cubicBezTo>
                    <a:pt x="1502326" y="582930"/>
                    <a:pt x="1509946" y="580390"/>
                    <a:pt x="1516296" y="576580"/>
                  </a:cubicBezTo>
                  <a:lnTo>
                    <a:pt x="1890946" y="323850"/>
                  </a:lnTo>
                  <a:cubicBezTo>
                    <a:pt x="1901106" y="316230"/>
                    <a:pt x="1907456" y="304800"/>
                    <a:pt x="1907456" y="292100"/>
                  </a:cubicBezTo>
                  <a:cubicBezTo>
                    <a:pt x="1907456" y="279400"/>
                    <a:pt x="1901106" y="267970"/>
                    <a:pt x="1890946" y="261620"/>
                  </a:cubicBezTo>
                  <a:close/>
                  <a:moveTo>
                    <a:pt x="1532806" y="473710"/>
                  </a:moveTo>
                  <a:lnTo>
                    <a:pt x="1532806" y="111760"/>
                  </a:lnTo>
                  <a:lnTo>
                    <a:pt x="1800776" y="292100"/>
                  </a:lnTo>
                  <a:lnTo>
                    <a:pt x="1532806" y="473710"/>
                  </a:lnTo>
                  <a:close/>
                </a:path>
              </a:pathLst>
            </a:custGeom>
            <a:solidFill>
              <a:srgbClr val="13538A"/>
            </a:solidFill>
          </p:spPr>
        </p:sp>
      </p:grpSp>
      <p:grpSp>
        <p:nvGrpSpPr>
          <p:cNvPr id="33" name="Group 33"/>
          <p:cNvGrpSpPr/>
          <p:nvPr/>
        </p:nvGrpSpPr>
        <p:grpSpPr>
          <a:xfrm rot="-10800000">
            <a:off x="3917181" y="5952648"/>
            <a:ext cx="791820" cy="240931"/>
            <a:chOff x="0" y="0"/>
            <a:chExt cx="1907456" cy="580390"/>
          </a:xfrm>
        </p:grpSpPr>
        <p:sp>
          <p:nvSpPr>
            <p:cNvPr id="34" name="Freeform 34"/>
            <p:cNvSpPr/>
            <p:nvPr/>
          </p:nvSpPr>
          <p:spPr>
            <a:xfrm>
              <a:off x="1494706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0" y="-2540"/>
              <a:ext cx="1907456" cy="582930"/>
            </a:xfrm>
            <a:custGeom>
              <a:avLst/>
              <a:gdLst/>
              <a:ahLst/>
              <a:cxnLst/>
              <a:rect l="l" t="t" r="r" b="b"/>
              <a:pathLst>
                <a:path w="1907456" h="582930">
                  <a:moveTo>
                    <a:pt x="1890946" y="261620"/>
                  </a:moveTo>
                  <a:lnTo>
                    <a:pt x="1516296" y="8890"/>
                  </a:lnTo>
                  <a:cubicBezTo>
                    <a:pt x="1504867" y="1270"/>
                    <a:pt x="1489626" y="0"/>
                    <a:pt x="1476926" y="6350"/>
                  </a:cubicBezTo>
                  <a:cubicBezTo>
                    <a:pt x="1464226" y="12700"/>
                    <a:pt x="1456606" y="25400"/>
                    <a:pt x="1456606" y="39370"/>
                  </a:cubicBezTo>
                  <a:lnTo>
                    <a:pt x="1456606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1456606" y="330200"/>
                  </a:lnTo>
                  <a:lnTo>
                    <a:pt x="1456606" y="544830"/>
                  </a:lnTo>
                  <a:cubicBezTo>
                    <a:pt x="1456606" y="558800"/>
                    <a:pt x="1464226" y="571500"/>
                    <a:pt x="1476926" y="577850"/>
                  </a:cubicBezTo>
                  <a:cubicBezTo>
                    <a:pt x="1482006" y="580390"/>
                    <a:pt x="1488356" y="582930"/>
                    <a:pt x="1494706" y="582930"/>
                  </a:cubicBezTo>
                  <a:cubicBezTo>
                    <a:pt x="1502326" y="582930"/>
                    <a:pt x="1509946" y="580390"/>
                    <a:pt x="1516296" y="576580"/>
                  </a:cubicBezTo>
                  <a:lnTo>
                    <a:pt x="1890946" y="323850"/>
                  </a:lnTo>
                  <a:cubicBezTo>
                    <a:pt x="1901106" y="316230"/>
                    <a:pt x="1907456" y="304800"/>
                    <a:pt x="1907456" y="292100"/>
                  </a:cubicBezTo>
                  <a:cubicBezTo>
                    <a:pt x="1907456" y="279400"/>
                    <a:pt x="1901106" y="267970"/>
                    <a:pt x="1890946" y="261620"/>
                  </a:cubicBezTo>
                  <a:close/>
                  <a:moveTo>
                    <a:pt x="1532806" y="473710"/>
                  </a:moveTo>
                  <a:lnTo>
                    <a:pt x="1532806" y="111760"/>
                  </a:lnTo>
                  <a:lnTo>
                    <a:pt x="1800776" y="292100"/>
                  </a:lnTo>
                  <a:lnTo>
                    <a:pt x="1532806" y="473710"/>
                  </a:lnTo>
                  <a:close/>
                </a:path>
              </a:pathLst>
            </a:custGeom>
            <a:solidFill>
              <a:srgbClr val="13538A"/>
            </a:solidFill>
          </p:spPr>
        </p:sp>
      </p:grpSp>
      <p:grpSp>
        <p:nvGrpSpPr>
          <p:cNvPr id="36" name="Group 36"/>
          <p:cNvGrpSpPr/>
          <p:nvPr/>
        </p:nvGrpSpPr>
        <p:grpSpPr>
          <a:xfrm rot="5400000">
            <a:off x="8627625" y="8257113"/>
            <a:ext cx="791820" cy="240931"/>
            <a:chOff x="0" y="0"/>
            <a:chExt cx="1907456" cy="580390"/>
          </a:xfrm>
        </p:grpSpPr>
        <p:sp>
          <p:nvSpPr>
            <p:cNvPr id="37" name="Freeform 37"/>
            <p:cNvSpPr/>
            <p:nvPr/>
          </p:nvSpPr>
          <p:spPr>
            <a:xfrm>
              <a:off x="1494706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-2540"/>
              <a:ext cx="1907456" cy="582930"/>
            </a:xfrm>
            <a:custGeom>
              <a:avLst/>
              <a:gdLst/>
              <a:ahLst/>
              <a:cxnLst/>
              <a:rect l="l" t="t" r="r" b="b"/>
              <a:pathLst>
                <a:path w="1907456" h="582930">
                  <a:moveTo>
                    <a:pt x="1890946" y="261620"/>
                  </a:moveTo>
                  <a:lnTo>
                    <a:pt x="1516296" y="8890"/>
                  </a:lnTo>
                  <a:cubicBezTo>
                    <a:pt x="1504867" y="1270"/>
                    <a:pt x="1489626" y="0"/>
                    <a:pt x="1476926" y="6350"/>
                  </a:cubicBezTo>
                  <a:cubicBezTo>
                    <a:pt x="1464226" y="12700"/>
                    <a:pt x="1456606" y="25400"/>
                    <a:pt x="1456606" y="39370"/>
                  </a:cubicBezTo>
                  <a:lnTo>
                    <a:pt x="1456606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1456606" y="330200"/>
                  </a:lnTo>
                  <a:lnTo>
                    <a:pt x="1456606" y="544830"/>
                  </a:lnTo>
                  <a:cubicBezTo>
                    <a:pt x="1456606" y="558800"/>
                    <a:pt x="1464226" y="571500"/>
                    <a:pt x="1476926" y="577850"/>
                  </a:cubicBezTo>
                  <a:cubicBezTo>
                    <a:pt x="1482006" y="580390"/>
                    <a:pt x="1488356" y="582930"/>
                    <a:pt x="1494706" y="582930"/>
                  </a:cubicBezTo>
                  <a:cubicBezTo>
                    <a:pt x="1502326" y="582930"/>
                    <a:pt x="1509946" y="580390"/>
                    <a:pt x="1516296" y="576580"/>
                  </a:cubicBezTo>
                  <a:lnTo>
                    <a:pt x="1890946" y="323850"/>
                  </a:lnTo>
                  <a:cubicBezTo>
                    <a:pt x="1901106" y="316230"/>
                    <a:pt x="1907456" y="304800"/>
                    <a:pt x="1907456" y="292100"/>
                  </a:cubicBezTo>
                  <a:cubicBezTo>
                    <a:pt x="1907456" y="279400"/>
                    <a:pt x="1901106" y="267970"/>
                    <a:pt x="1890946" y="261620"/>
                  </a:cubicBezTo>
                  <a:close/>
                  <a:moveTo>
                    <a:pt x="1532806" y="473710"/>
                  </a:moveTo>
                  <a:lnTo>
                    <a:pt x="1532806" y="111760"/>
                  </a:lnTo>
                  <a:lnTo>
                    <a:pt x="1800776" y="292100"/>
                  </a:lnTo>
                  <a:lnTo>
                    <a:pt x="1532806" y="473710"/>
                  </a:lnTo>
                  <a:close/>
                </a:path>
              </a:pathLst>
            </a:custGeom>
            <a:solidFill>
              <a:srgbClr val="13538A"/>
            </a:solidFill>
          </p:spPr>
        </p:sp>
      </p:grpSp>
      <p:grpSp>
        <p:nvGrpSpPr>
          <p:cNvPr id="39" name="Group 39"/>
          <p:cNvGrpSpPr/>
          <p:nvPr/>
        </p:nvGrpSpPr>
        <p:grpSpPr>
          <a:xfrm>
            <a:off x="13241841" y="5895060"/>
            <a:ext cx="791820" cy="240931"/>
            <a:chOff x="0" y="0"/>
            <a:chExt cx="1907456" cy="580390"/>
          </a:xfrm>
        </p:grpSpPr>
        <p:sp>
          <p:nvSpPr>
            <p:cNvPr id="40" name="Freeform 40"/>
            <p:cNvSpPr/>
            <p:nvPr/>
          </p:nvSpPr>
          <p:spPr>
            <a:xfrm>
              <a:off x="1494706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0" y="-2540"/>
              <a:ext cx="1907456" cy="582930"/>
            </a:xfrm>
            <a:custGeom>
              <a:avLst/>
              <a:gdLst/>
              <a:ahLst/>
              <a:cxnLst/>
              <a:rect l="l" t="t" r="r" b="b"/>
              <a:pathLst>
                <a:path w="1907456" h="582930">
                  <a:moveTo>
                    <a:pt x="1890946" y="261620"/>
                  </a:moveTo>
                  <a:lnTo>
                    <a:pt x="1516296" y="8890"/>
                  </a:lnTo>
                  <a:cubicBezTo>
                    <a:pt x="1504867" y="1270"/>
                    <a:pt x="1489626" y="0"/>
                    <a:pt x="1476926" y="6350"/>
                  </a:cubicBezTo>
                  <a:cubicBezTo>
                    <a:pt x="1464226" y="12700"/>
                    <a:pt x="1456606" y="25400"/>
                    <a:pt x="1456606" y="39370"/>
                  </a:cubicBezTo>
                  <a:lnTo>
                    <a:pt x="1456606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1456606" y="330200"/>
                  </a:lnTo>
                  <a:lnTo>
                    <a:pt x="1456606" y="544830"/>
                  </a:lnTo>
                  <a:cubicBezTo>
                    <a:pt x="1456606" y="558800"/>
                    <a:pt x="1464226" y="571500"/>
                    <a:pt x="1476926" y="577850"/>
                  </a:cubicBezTo>
                  <a:cubicBezTo>
                    <a:pt x="1482006" y="580390"/>
                    <a:pt x="1488356" y="582930"/>
                    <a:pt x="1494706" y="582930"/>
                  </a:cubicBezTo>
                  <a:cubicBezTo>
                    <a:pt x="1502326" y="582930"/>
                    <a:pt x="1509946" y="580390"/>
                    <a:pt x="1516296" y="576580"/>
                  </a:cubicBezTo>
                  <a:lnTo>
                    <a:pt x="1890946" y="323850"/>
                  </a:lnTo>
                  <a:cubicBezTo>
                    <a:pt x="1901106" y="316230"/>
                    <a:pt x="1907456" y="304800"/>
                    <a:pt x="1907456" y="292100"/>
                  </a:cubicBezTo>
                  <a:cubicBezTo>
                    <a:pt x="1907456" y="279400"/>
                    <a:pt x="1901106" y="267970"/>
                    <a:pt x="1890946" y="261620"/>
                  </a:cubicBezTo>
                  <a:close/>
                  <a:moveTo>
                    <a:pt x="1532806" y="473710"/>
                  </a:moveTo>
                  <a:lnTo>
                    <a:pt x="1532806" y="111760"/>
                  </a:lnTo>
                  <a:lnTo>
                    <a:pt x="1800776" y="292100"/>
                  </a:lnTo>
                  <a:lnTo>
                    <a:pt x="1532806" y="473710"/>
                  </a:lnTo>
                  <a:close/>
                </a:path>
              </a:pathLst>
            </a:custGeom>
            <a:solidFill>
              <a:srgbClr val="13538A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0482465" y="3968248"/>
            <a:ext cx="963534" cy="792427"/>
            <a:chOff x="0" y="0"/>
            <a:chExt cx="3141031" cy="258324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3141032" cy="2583240"/>
            </a:xfrm>
            <a:custGeom>
              <a:avLst/>
              <a:gdLst/>
              <a:ahLst/>
              <a:cxnLst/>
              <a:rect l="l" t="t" r="r" b="b"/>
              <a:pathLst>
                <a:path w="3141032" h="2583240">
                  <a:moveTo>
                    <a:pt x="3016571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16571" y="0"/>
                  </a:lnTo>
                  <a:cubicBezTo>
                    <a:pt x="3085151" y="0"/>
                    <a:pt x="3141032" y="55880"/>
                    <a:pt x="3141032" y="124460"/>
                  </a:cubicBezTo>
                  <a:lnTo>
                    <a:pt x="3141032" y="2458780"/>
                  </a:lnTo>
                  <a:cubicBezTo>
                    <a:pt x="3141032" y="2527360"/>
                    <a:pt x="3085151" y="2583240"/>
                    <a:pt x="3016571" y="258324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44" name="Freeform 44"/>
          <p:cNvSpPr/>
          <p:nvPr/>
        </p:nvSpPr>
        <p:spPr>
          <a:xfrm>
            <a:off x="10745937" y="4155281"/>
            <a:ext cx="436589" cy="436589"/>
          </a:xfrm>
          <a:custGeom>
            <a:avLst/>
            <a:gdLst/>
            <a:ahLst/>
            <a:cxnLst/>
            <a:rect l="l" t="t" r="r" b="b"/>
            <a:pathLst>
              <a:path w="436589" h="436589">
                <a:moveTo>
                  <a:pt x="0" y="0"/>
                </a:moveTo>
                <a:lnTo>
                  <a:pt x="436589" y="0"/>
                </a:lnTo>
                <a:lnTo>
                  <a:pt x="436589" y="436589"/>
                </a:lnTo>
                <a:lnTo>
                  <a:pt x="0" y="43658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grpSp>
        <p:nvGrpSpPr>
          <p:cNvPr id="45" name="Group 45"/>
          <p:cNvGrpSpPr/>
          <p:nvPr/>
        </p:nvGrpSpPr>
        <p:grpSpPr>
          <a:xfrm rot="-2589052">
            <a:off x="10831030" y="3381027"/>
            <a:ext cx="970467" cy="295288"/>
            <a:chOff x="0" y="0"/>
            <a:chExt cx="1907456" cy="580390"/>
          </a:xfrm>
        </p:grpSpPr>
        <p:sp>
          <p:nvSpPr>
            <p:cNvPr id="46" name="Freeform 46"/>
            <p:cNvSpPr/>
            <p:nvPr/>
          </p:nvSpPr>
          <p:spPr>
            <a:xfrm>
              <a:off x="1494706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0" y="-2540"/>
              <a:ext cx="1907456" cy="582930"/>
            </a:xfrm>
            <a:custGeom>
              <a:avLst/>
              <a:gdLst/>
              <a:ahLst/>
              <a:cxnLst/>
              <a:rect l="l" t="t" r="r" b="b"/>
              <a:pathLst>
                <a:path w="1907456" h="582930">
                  <a:moveTo>
                    <a:pt x="1890946" y="261620"/>
                  </a:moveTo>
                  <a:lnTo>
                    <a:pt x="1516296" y="8890"/>
                  </a:lnTo>
                  <a:cubicBezTo>
                    <a:pt x="1504867" y="1270"/>
                    <a:pt x="1489626" y="0"/>
                    <a:pt x="1476926" y="6350"/>
                  </a:cubicBezTo>
                  <a:cubicBezTo>
                    <a:pt x="1464226" y="12700"/>
                    <a:pt x="1456606" y="25400"/>
                    <a:pt x="1456606" y="39370"/>
                  </a:cubicBezTo>
                  <a:lnTo>
                    <a:pt x="1456606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1456606" y="330200"/>
                  </a:lnTo>
                  <a:lnTo>
                    <a:pt x="1456606" y="544830"/>
                  </a:lnTo>
                  <a:cubicBezTo>
                    <a:pt x="1456606" y="558800"/>
                    <a:pt x="1464226" y="571500"/>
                    <a:pt x="1476926" y="577850"/>
                  </a:cubicBezTo>
                  <a:cubicBezTo>
                    <a:pt x="1482006" y="580390"/>
                    <a:pt x="1488356" y="582930"/>
                    <a:pt x="1494706" y="582930"/>
                  </a:cubicBezTo>
                  <a:cubicBezTo>
                    <a:pt x="1502326" y="582930"/>
                    <a:pt x="1509946" y="580390"/>
                    <a:pt x="1516296" y="576580"/>
                  </a:cubicBezTo>
                  <a:lnTo>
                    <a:pt x="1890946" y="323850"/>
                  </a:lnTo>
                  <a:cubicBezTo>
                    <a:pt x="1901106" y="316230"/>
                    <a:pt x="1907456" y="304800"/>
                    <a:pt x="1907456" y="292100"/>
                  </a:cubicBezTo>
                  <a:cubicBezTo>
                    <a:pt x="1907456" y="279400"/>
                    <a:pt x="1901106" y="267970"/>
                    <a:pt x="1890946" y="261620"/>
                  </a:cubicBezTo>
                  <a:close/>
                  <a:moveTo>
                    <a:pt x="1532806" y="473710"/>
                  </a:moveTo>
                  <a:lnTo>
                    <a:pt x="1532806" y="111760"/>
                  </a:lnTo>
                  <a:lnTo>
                    <a:pt x="1800776" y="292100"/>
                  </a:lnTo>
                  <a:lnTo>
                    <a:pt x="1532806" y="473710"/>
                  </a:lnTo>
                  <a:close/>
                </a:path>
              </a:pathLst>
            </a:custGeom>
            <a:solidFill>
              <a:srgbClr val="13538A"/>
            </a:solidFill>
          </p:spPr>
        </p:sp>
      </p:grpSp>
      <p:grpSp>
        <p:nvGrpSpPr>
          <p:cNvPr id="48" name="Group 48"/>
          <p:cNvGrpSpPr/>
          <p:nvPr/>
        </p:nvGrpSpPr>
        <p:grpSpPr>
          <a:xfrm>
            <a:off x="238125" y="5566931"/>
            <a:ext cx="3440931" cy="1171614"/>
            <a:chOff x="0" y="0"/>
            <a:chExt cx="10093713" cy="3436841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0093713" cy="3436841"/>
            </a:xfrm>
            <a:custGeom>
              <a:avLst/>
              <a:gdLst/>
              <a:ahLst/>
              <a:cxnLst/>
              <a:rect l="l" t="t" r="r" b="b"/>
              <a:pathLst>
                <a:path w="10093713" h="3436841">
                  <a:moveTo>
                    <a:pt x="9969253" y="3436841"/>
                  </a:moveTo>
                  <a:lnTo>
                    <a:pt x="124460" y="3436841"/>
                  </a:lnTo>
                  <a:cubicBezTo>
                    <a:pt x="55880" y="3436841"/>
                    <a:pt x="0" y="3380961"/>
                    <a:pt x="0" y="33123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969253" y="0"/>
                  </a:lnTo>
                  <a:cubicBezTo>
                    <a:pt x="10037832" y="0"/>
                    <a:pt x="10093713" y="55880"/>
                    <a:pt x="10093713" y="124460"/>
                  </a:cubicBezTo>
                  <a:lnTo>
                    <a:pt x="10093713" y="3312381"/>
                  </a:lnTo>
                  <a:cubicBezTo>
                    <a:pt x="10093713" y="3380961"/>
                    <a:pt x="10037832" y="3436841"/>
                    <a:pt x="9969253" y="3436841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50" name="TextBox 50"/>
          <p:cNvSpPr txBox="1"/>
          <p:nvPr/>
        </p:nvSpPr>
        <p:spPr>
          <a:xfrm>
            <a:off x="238125" y="5620040"/>
            <a:ext cx="3526656" cy="1085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sz="2999" b="1" spc="149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I. Analyse des Besoins </a:t>
            </a:r>
          </a:p>
        </p:txBody>
      </p:sp>
      <p:grpSp>
        <p:nvGrpSpPr>
          <p:cNvPr id="51" name="Group 51"/>
          <p:cNvGrpSpPr/>
          <p:nvPr/>
        </p:nvGrpSpPr>
        <p:grpSpPr>
          <a:xfrm>
            <a:off x="14271786" y="5473175"/>
            <a:ext cx="3821381" cy="817605"/>
            <a:chOff x="0" y="0"/>
            <a:chExt cx="11209733" cy="2398382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1209734" cy="2398382"/>
            </a:xfrm>
            <a:custGeom>
              <a:avLst/>
              <a:gdLst/>
              <a:ahLst/>
              <a:cxnLst/>
              <a:rect l="l" t="t" r="r" b="b"/>
              <a:pathLst>
                <a:path w="11209734" h="2398382">
                  <a:moveTo>
                    <a:pt x="11085273" y="2398382"/>
                  </a:moveTo>
                  <a:lnTo>
                    <a:pt x="124460" y="2398382"/>
                  </a:lnTo>
                  <a:cubicBezTo>
                    <a:pt x="55880" y="2398382"/>
                    <a:pt x="0" y="2342502"/>
                    <a:pt x="0" y="22739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085273" y="0"/>
                  </a:lnTo>
                  <a:cubicBezTo>
                    <a:pt x="11153853" y="0"/>
                    <a:pt x="11209734" y="55880"/>
                    <a:pt x="11209734" y="124460"/>
                  </a:cubicBezTo>
                  <a:lnTo>
                    <a:pt x="11209734" y="2273922"/>
                  </a:lnTo>
                  <a:cubicBezTo>
                    <a:pt x="11209734" y="2342502"/>
                    <a:pt x="11153853" y="2398382"/>
                    <a:pt x="11085273" y="2398382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53" name="Freeform 53"/>
          <p:cNvSpPr/>
          <p:nvPr/>
        </p:nvSpPr>
        <p:spPr>
          <a:xfrm>
            <a:off x="14779313" y="2287099"/>
            <a:ext cx="603587" cy="603587"/>
          </a:xfrm>
          <a:custGeom>
            <a:avLst/>
            <a:gdLst/>
            <a:ahLst/>
            <a:cxnLst/>
            <a:rect l="l" t="t" r="r" b="b"/>
            <a:pathLst>
              <a:path w="603587" h="603587">
                <a:moveTo>
                  <a:pt x="0" y="0"/>
                </a:moveTo>
                <a:lnTo>
                  <a:pt x="603586" y="0"/>
                </a:lnTo>
                <a:lnTo>
                  <a:pt x="603586" y="603586"/>
                </a:lnTo>
                <a:lnTo>
                  <a:pt x="0" y="60358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grpSp>
        <p:nvGrpSpPr>
          <p:cNvPr id="54" name="Group 54"/>
          <p:cNvGrpSpPr/>
          <p:nvPr/>
        </p:nvGrpSpPr>
        <p:grpSpPr>
          <a:xfrm>
            <a:off x="6891811" y="8783013"/>
            <a:ext cx="4879434" cy="1039222"/>
            <a:chOff x="0" y="0"/>
            <a:chExt cx="14313451" cy="3048478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4313452" cy="3048478"/>
            </a:xfrm>
            <a:custGeom>
              <a:avLst/>
              <a:gdLst/>
              <a:ahLst/>
              <a:cxnLst/>
              <a:rect l="l" t="t" r="r" b="b"/>
              <a:pathLst>
                <a:path w="14313452" h="3048478">
                  <a:moveTo>
                    <a:pt x="14188991" y="3048478"/>
                  </a:moveTo>
                  <a:lnTo>
                    <a:pt x="124460" y="3048478"/>
                  </a:lnTo>
                  <a:cubicBezTo>
                    <a:pt x="55880" y="3048478"/>
                    <a:pt x="0" y="2992598"/>
                    <a:pt x="0" y="29240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188991" y="0"/>
                  </a:lnTo>
                  <a:cubicBezTo>
                    <a:pt x="14257572" y="0"/>
                    <a:pt x="14313452" y="55880"/>
                    <a:pt x="14313452" y="124460"/>
                  </a:cubicBezTo>
                  <a:lnTo>
                    <a:pt x="14313452" y="2924018"/>
                  </a:lnTo>
                  <a:cubicBezTo>
                    <a:pt x="14313452" y="2992598"/>
                    <a:pt x="14257572" y="3048478"/>
                    <a:pt x="14188991" y="3048478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56" name="TextBox 56"/>
          <p:cNvSpPr txBox="1"/>
          <p:nvPr/>
        </p:nvSpPr>
        <p:spPr>
          <a:xfrm>
            <a:off x="6881621" y="8991600"/>
            <a:ext cx="4889624" cy="524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2"/>
              </a:lnSpc>
              <a:spcBef>
                <a:spcPct val="0"/>
              </a:spcBef>
            </a:pPr>
            <a:r>
              <a:rPr lang="en-US" sz="2995" b="1" spc="149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II. Conception du Système 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4271786" y="5593509"/>
            <a:ext cx="4437344" cy="52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sz="2999" b="1" spc="149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III.Développement </a:t>
            </a:r>
          </a:p>
        </p:txBody>
      </p:sp>
      <p:grpSp>
        <p:nvGrpSpPr>
          <p:cNvPr id="58" name="Group 58"/>
          <p:cNvGrpSpPr/>
          <p:nvPr/>
        </p:nvGrpSpPr>
        <p:grpSpPr>
          <a:xfrm>
            <a:off x="-907348" y="-1402086"/>
            <a:ext cx="20250455" cy="3160303"/>
            <a:chOff x="0" y="0"/>
            <a:chExt cx="5333453" cy="832343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5333453" cy="832343"/>
            </a:xfrm>
            <a:custGeom>
              <a:avLst/>
              <a:gdLst/>
              <a:ahLst/>
              <a:cxnLst/>
              <a:rect l="l" t="t" r="r" b="b"/>
              <a:pathLst>
                <a:path w="5333453" h="832343">
                  <a:moveTo>
                    <a:pt x="19498" y="0"/>
                  </a:moveTo>
                  <a:lnTo>
                    <a:pt x="5313955" y="0"/>
                  </a:lnTo>
                  <a:cubicBezTo>
                    <a:pt x="5319126" y="0"/>
                    <a:pt x="5324086" y="2054"/>
                    <a:pt x="5327742" y="5711"/>
                  </a:cubicBezTo>
                  <a:cubicBezTo>
                    <a:pt x="5331399" y="9367"/>
                    <a:pt x="5333453" y="14327"/>
                    <a:pt x="5333453" y="19498"/>
                  </a:cubicBezTo>
                  <a:lnTo>
                    <a:pt x="5333453" y="812846"/>
                  </a:lnTo>
                  <a:cubicBezTo>
                    <a:pt x="5333453" y="818017"/>
                    <a:pt x="5331399" y="822976"/>
                    <a:pt x="5327742" y="826632"/>
                  </a:cubicBezTo>
                  <a:cubicBezTo>
                    <a:pt x="5324086" y="830289"/>
                    <a:pt x="5319126" y="832343"/>
                    <a:pt x="5313955" y="832343"/>
                  </a:cubicBezTo>
                  <a:lnTo>
                    <a:pt x="19498" y="832343"/>
                  </a:lnTo>
                  <a:cubicBezTo>
                    <a:pt x="14327" y="832343"/>
                    <a:pt x="9367" y="830289"/>
                    <a:pt x="5711" y="826632"/>
                  </a:cubicBezTo>
                  <a:cubicBezTo>
                    <a:pt x="2054" y="822976"/>
                    <a:pt x="0" y="818017"/>
                    <a:pt x="0" y="812846"/>
                  </a:cubicBezTo>
                  <a:lnTo>
                    <a:pt x="0" y="19498"/>
                  </a:lnTo>
                  <a:cubicBezTo>
                    <a:pt x="0" y="14327"/>
                    <a:pt x="2054" y="9367"/>
                    <a:pt x="5711" y="5711"/>
                  </a:cubicBezTo>
                  <a:cubicBezTo>
                    <a:pt x="9367" y="2054"/>
                    <a:pt x="14327" y="0"/>
                    <a:pt x="19498" y="0"/>
                  </a:cubicBezTo>
                  <a:close/>
                </a:path>
              </a:pathLst>
            </a:custGeom>
            <a:solidFill>
              <a:srgbClr val="F2F4EE"/>
            </a:solidFill>
            <a:ln w="38100" cap="rnd">
              <a:solidFill>
                <a:srgbClr val="2C92D5"/>
              </a:solidFill>
              <a:prstDash val="solid"/>
              <a:round/>
            </a:ln>
          </p:spPr>
        </p:sp>
        <p:sp>
          <p:nvSpPr>
            <p:cNvPr id="60" name="TextBox 60"/>
            <p:cNvSpPr txBox="1"/>
            <p:nvPr/>
          </p:nvSpPr>
          <p:spPr>
            <a:xfrm>
              <a:off x="0" y="-57150"/>
              <a:ext cx="5333453" cy="8894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11173606" y="2148742"/>
            <a:ext cx="3525728" cy="649597"/>
            <a:chOff x="0" y="0"/>
            <a:chExt cx="10342458" cy="1905543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10342458" cy="1905543"/>
            </a:xfrm>
            <a:custGeom>
              <a:avLst/>
              <a:gdLst/>
              <a:ahLst/>
              <a:cxnLst/>
              <a:rect l="l" t="t" r="r" b="b"/>
              <a:pathLst>
                <a:path w="10342458" h="1905543">
                  <a:moveTo>
                    <a:pt x="10217998" y="1905543"/>
                  </a:moveTo>
                  <a:lnTo>
                    <a:pt x="124460" y="1905543"/>
                  </a:lnTo>
                  <a:cubicBezTo>
                    <a:pt x="55880" y="1905543"/>
                    <a:pt x="0" y="1849663"/>
                    <a:pt x="0" y="17810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217998" y="0"/>
                  </a:lnTo>
                  <a:cubicBezTo>
                    <a:pt x="10286578" y="0"/>
                    <a:pt x="10342458" y="55880"/>
                    <a:pt x="10342458" y="124460"/>
                  </a:cubicBezTo>
                  <a:lnTo>
                    <a:pt x="10342458" y="1781083"/>
                  </a:lnTo>
                  <a:cubicBezTo>
                    <a:pt x="10342458" y="1849663"/>
                    <a:pt x="10286578" y="1905543"/>
                    <a:pt x="10217998" y="1905543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3" name="TextBox 63"/>
          <p:cNvSpPr txBox="1"/>
          <p:nvPr/>
        </p:nvSpPr>
        <p:spPr>
          <a:xfrm>
            <a:off x="11322684" y="2170885"/>
            <a:ext cx="3098180" cy="52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sz="2999" b="1" spc="149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IV. Exécution</a:t>
            </a:r>
            <a:r>
              <a:rPr lang="en-US" sz="2999" spc="149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 </a:t>
            </a:r>
          </a:p>
        </p:txBody>
      </p:sp>
      <p:grpSp>
        <p:nvGrpSpPr>
          <p:cNvPr id="64" name="Group 64"/>
          <p:cNvGrpSpPr/>
          <p:nvPr/>
        </p:nvGrpSpPr>
        <p:grpSpPr>
          <a:xfrm>
            <a:off x="4861401" y="2148742"/>
            <a:ext cx="3601290" cy="741943"/>
            <a:chOff x="0" y="0"/>
            <a:chExt cx="10564113" cy="2176434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10564113" cy="2176434"/>
            </a:xfrm>
            <a:custGeom>
              <a:avLst/>
              <a:gdLst/>
              <a:ahLst/>
              <a:cxnLst/>
              <a:rect l="l" t="t" r="r" b="b"/>
              <a:pathLst>
                <a:path w="10564113" h="2176434">
                  <a:moveTo>
                    <a:pt x="10439653" y="2176434"/>
                  </a:moveTo>
                  <a:lnTo>
                    <a:pt x="124460" y="2176434"/>
                  </a:lnTo>
                  <a:cubicBezTo>
                    <a:pt x="55880" y="2176434"/>
                    <a:pt x="0" y="2120554"/>
                    <a:pt x="0" y="20519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439653" y="0"/>
                  </a:lnTo>
                  <a:cubicBezTo>
                    <a:pt x="10508233" y="0"/>
                    <a:pt x="10564113" y="55880"/>
                    <a:pt x="10564113" y="124460"/>
                  </a:cubicBezTo>
                  <a:lnTo>
                    <a:pt x="10564113" y="2051974"/>
                  </a:lnTo>
                  <a:cubicBezTo>
                    <a:pt x="10564113" y="2120554"/>
                    <a:pt x="10508233" y="2176434"/>
                    <a:pt x="10439653" y="2176434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6" name="TextBox 66"/>
          <p:cNvSpPr txBox="1"/>
          <p:nvPr/>
        </p:nvSpPr>
        <p:spPr>
          <a:xfrm>
            <a:off x="3679056" y="2211603"/>
            <a:ext cx="5187618" cy="52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sz="2999" b="1" spc="149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V. Suivi</a:t>
            </a:r>
            <a:r>
              <a:rPr lang="en-US" sz="2999" spc="149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 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3833834" y="332438"/>
            <a:ext cx="10620331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9"/>
              </a:lnSpc>
            </a:pPr>
            <a:r>
              <a:rPr lang="en-US" sz="5925" b="1" i="1" spc="296">
                <a:solidFill>
                  <a:srgbClr val="13538A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IV. MÉTHODE WATERFALL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-228600" y="1928811"/>
            <a:ext cx="18632557" cy="81555"/>
          </a:xfrm>
          <a:prstGeom prst="line">
            <a:avLst/>
          </a:prstGeom>
          <a:ln w="57150" cap="rnd">
            <a:solidFill>
              <a:srgbClr val="13538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 dirty="0"/>
          </a:p>
        </p:txBody>
      </p:sp>
      <p:grpSp>
        <p:nvGrpSpPr>
          <p:cNvPr id="3" name="Group 3"/>
          <p:cNvGrpSpPr/>
          <p:nvPr/>
        </p:nvGrpSpPr>
        <p:grpSpPr>
          <a:xfrm>
            <a:off x="457200" y="2191193"/>
            <a:ext cx="16764000" cy="7987930"/>
            <a:chOff x="0" y="0"/>
            <a:chExt cx="1443560" cy="21038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43560" cy="2103817"/>
            </a:xfrm>
            <a:custGeom>
              <a:avLst/>
              <a:gdLst/>
              <a:ahLst/>
              <a:cxnLst/>
              <a:rect l="l" t="t" r="r" b="b"/>
              <a:pathLst>
                <a:path w="1443560" h="2103817">
                  <a:moveTo>
                    <a:pt x="72037" y="0"/>
                  </a:moveTo>
                  <a:lnTo>
                    <a:pt x="1371522" y="0"/>
                  </a:lnTo>
                  <a:cubicBezTo>
                    <a:pt x="1390628" y="0"/>
                    <a:pt x="1408951" y="7590"/>
                    <a:pt x="1422460" y="21099"/>
                  </a:cubicBezTo>
                  <a:cubicBezTo>
                    <a:pt x="1435970" y="34609"/>
                    <a:pt x="1443560" y="52932"/>
                    <a:pt x="1443560" y="72037"/>
                  </a:cubicBezTo>
                  <a:lnTo>
                    <a:pt x="1443560" y="2031780"/>
                  </a:lnTo>
                  <a:cubicBezTo>
                    <a:pt x="1443560" y="2050885"/>
                    <a:pt x="1435970" y="2069208"/>
                    <a:pt x="1422460" y="2082718"/>
                  </a:cubicBezTo>
                  <a:cubicBezTo>
                    <a:pt x="1408951" y="2096227"/>
                    <a:pt x="1390628" y="2103817"/>
                    <a:pt x="1371522" y="2103817"/>
                  </a:cubicBezTo>
                  <a:lnTo>
                    <a:pt x="72037" y="2103817"/>
                  </a:lnTo>
                  <a:cubicBezTo>
                    <a:pt x="32252" y="2103817"/>
                    <a:pt x="0" y="2071565"/>
                    <a:pt x="0" y="2031780"/>
                  </a:cubicBezTo>
                  <a:lnTo>
                    <a:pt x="0" y="72037"/>
                  </a:lnTo>
                  <a:cubicBezTo>
                    <a:pt x="0" y="52932"/>
                    <a:pt x="7590" y="34609"/>
                    <a:pt x="21099" y="21099"/>
                  </a:cubicBezTo>
                  <a:cubicBezTo>
                    <a:pt x="34609" y="7590"/>
                    <a:pt x="52932" y="0"/>
                    <a:pt x="72037" y="0"/>
                  </a:cubicBezTo>
                  <a:close/>
                </a:path>
              </a:pathLst>
            </a:custGeom>
            <a:solidFill>
              <a:srgbClr val="13538A"/>
            </a:solidFill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443560" cy="21514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751921" y="2010367"/>
            <a:ext cx="5383897" cy="816875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4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513594" y="381000"/>
            <a:ext cx="15260812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79"/>
              </a:lnSpc>
            </a:pPr>
            <a:r>
              <a:rPr lang="en-US" sz="5899" b="1" spc="230" dirty="0">
                <a:solidFill>
                  <a:srgbClr val="13538A"/>
                </a:solidFill>
                <a:latin typeface="Arimo Bold"/>
                <a:ea typeface="Arimo Bold"/>
                <a:cs typeface="Arimo Bold"/>
                <a:sym typeface="Arimo Bold"/>
              </a:rPr>
              <a:t>V. GESTION DE LA BASE DE DONNÉES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14600" y="2590800"/>
            <a:ext cx="11978489" cy="6458434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-Table stocks :</a:t>
            </a:r>
          </a:p>
          <a:p>
            <a:pPr algn="ctr">
              <a:lnSpc>
                <a:spcPts val="3920"/>
              </a:lnSpc>
              <a:spcBef>
                <a:spcPct val="0"/>
              </a:spcBef>
            </a:pPr>
            <a:endParaRPr lang="en-US" sz="3600" b="1" dirty="0">
              <a:solidFill>
                <a:srgbClr val="FFFFFF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▪ </a:t>
            </a:r>
            <a:r>
              <a:rPr lang="en-US" sz="36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item_id</a:t>
            </a:r>
            <a:r>
              <a:rPr lang="en-US" sz="36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: </a:t>
            </a:r>
            <a:r>
              <a:rPr lang="en-US" sz="36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Identifiant</a:t>
            </a:r>
            <a:r>
              <a:rPr lang="en-US" sz="36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unique de </a:t>
            </a:r>
            <a:r>
              <a:rPr lang="en-US" sz="36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l'article</a:t>
            </a:r>
            <a:r>
              <a:rPr lang="en-US" sz="36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(</a:t>
            </a:r>
            <a:r>
              <a:rPr lang="en-US" sz="36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clé</a:t>
            </a:r>
            <a:r>
              <a:rPr lang="en-US" sz="36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36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primaire</a:t>
            </a:r>
            <a:r>
              <a:rPr lang="en-US" sz="36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)</a:t>
            </a:r>
          </a:p>
          <a:p>
            <a:pPr algn="ctr">
              <a:lnSpc>
                <a:spcPts val="3920"/>
              </a:lnSpc>
              <a:spcBef>
                <a:spcPct val="0"/>
              </a:spcBef>
            </a:pPr>
            <a:endParaRPr lang="en-US" sz="3600" b="1" dirty="0">
              <a:solidFill>
                <a:srgbClr val="FFFFFF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▪ name: Nom de </a:t>
            </a:r>
            <a:r>
              <a:rPr lang="en-US" sz="36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l'article</a:t>
            </a:r>
            <a:endParaRPr lang="en-US" sz="3600" b="1" dirty="0">
              <a:solidFill>
                <a:srgbClr val="FFFFFF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ctr">
              <a:lnSpc>
                <a:spcPts val="3920"/>
              </a:lnSpc>
              <a:spcBef>
                <a:spcPct val="0"/>
              </a:spcBef>
            </a:pPr>
            <a:endParaRPr lang="en-US" sz="3600" b="1" dirty="0">
              <a:solidFill>
                <a:srgbClr val="FFFFFF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▪ price: Prix </a:t>
            </a:r>
            <a:r>
              <a:rPr lang="en-US" sz="36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unitaire</a:t>
            </a:r>
            <a:r>
              <a:rPr lang="en-US" sz="36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de </a:t>
            </a:r>
            <a:r>
              <a:rPr lang="en-US" sz="36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l'article</a:t>
            </a:r>
            <a:endParaRPr lang="en-US" sz="3600" b="1" dirty="0">
              <a:solidFill>
                <a:srgbClr val="FFFFFF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ctr">
              <a:lnSpc>
                <a:spcPts val="3920"/>
              </a:lnSpc>
              <a:spcBef>
                <a:spcPct val="0"/>
              </a:spcBef>
            </a:pPr>
            <a:endParaRPr lang="en-US" sz="3600" b="1" dirty="0">
              <a:solidFill>
                <a:srgbClr val="FFFFFF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▪ quantity: </a:t>
            </a:r>
            <a:r>
              <a:rPr lang="en-US" sz="36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Quantité</a:t>
            </a:r>
            <a:r>
              <a:rPr lang="en-US" sz="36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36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d'articles</a:t>
            </a:r>
            <a:r>
              <a:rPr lang="en-US" sz="36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36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en</a:t>
            </a:r>
            <a:r>
              <a:rPr lang="en-US" sz="36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stock</a:t>
            </a:r>
          </a:p>
          <a:p>
            <a:pPr algn="ctr">
              <a:lnSpc>
                <a:spcPts val="3920"/>
              </a:lnSpc>
              <a:spcBef>
                <a:spcPct val="0"/>
              </a:spcBef>
            </a:pPr>
            <a:endParaRPr lang="en-US" sz="3600" b="1" dirty="0">
              <a:solidFill>
                <a:srgbClr val="FFFFFF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▪ category: </a:t>
            </a:r>
            <a:r>
              <a:rPr lang="en-US" sz="36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Catégorie</a:t>
            </a:r>
            <a:r>
              <a:rPr lang="en-US" sz="36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36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à</a:t>
            </a:r>
            <a:r>
              <a:rPr lang="en-US" sz="36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36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laquelle</a:t>
            </a:r>
            <a:r>
              <a:rPr lang="en-US" sz="36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36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appartient</a:t>
            </a:r>
            <a:r>
              <a:rPr lang="en-US" sz="36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36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l'article</a:t>
            </a:r>
            <a:endParaRPr lang="en-US" sz="3600" b="1" dirty="0">
              <a:solidFill>
                <a:srgbClr val="FFFFFF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ctr">
              <a:lnSpc>
                <a:spcPts val="3920"/>
              </a:lnSpc>
              <a:spcBef>
                <a:spcPct val="0"/>
              </a:spcBef>
            </a:pPr>
            <a:endParaRPr lang="en-US" sz="3600" b="1" dirty="0">
              <a:solidFill>
                <a:srgbClr val="FFFFFF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▪ date: Date </a:t>
            </a:r>
            <a:r>
              <a:rPr lang="en-US" sz="36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d'ajout</a:t>
            </a:r>
            <a:r>
              <a:rPr lang="en-US" sz="36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de </a:t>
            </a:r>
            <a:r>
              <a:rPr lang="en-US" sz="36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l'article</a:t>
            </a:r>
            <a:endParaRPr lang="en-US" sz="3600" b="1" dirty="0">
              <a:solidFill>
                <a:srgbClr val="FFFFFF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81227" y="-761939"/>
            <a:ext cx="20250455" cy="2373593"/>
            <a:chOff x="0" y="0"/>
            <a:chExt cx="5333453" cy="6251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33453" cy="625144"/>
            </a:xfrm>
            <a:custGeom>
              <a:avLst/>
              <a:gdLst/>
              <a:ahLst/>
              <a:cxnLst/>
              <a:rect l="l" t="t" r="r" b="b"/>
              <a:pathLst>
                <a:path w="5333453" h="625144">
                  <a:moveTo>
                    <a:pt x="19498" y="0"/>
                  </a:moveTo>
                  <a:lnTo>
                    <a:pt x="5313955" y="0"/>
                  </a:lnTo>
                  <a:cubicBezTo>
                    <a:pt x="5319126" y="0"/>
                    <a:pt x="5324086" y="2054"/>
                    <a:pt x="5327742" y="5711"/>
                  </a:cubicBezTo>
                  <a:cubicBezTo>
                    <a:pt x="5331399" y="9367"/>
                    <a:pt x="5333453" y="14327"/>
                    <a:pt x="5333453" y="19498"/>
                  </a:cubicBezTo>
                  <a:lnTo>
                    <a:pt x="5333453" y="605646"/>
                  </a:lnTo>
                  <a:cubicBezTo>
                    <a:pt x="5333453" y="610817"/>
                    <a:pt x="5331399" y="615777"/>
                    <a:pt x="5327742" y="619433"/>
                  </a:cubicBezTo>
                  <a:cubicBezTo>
                    <a:pt x="5324086" y="623090"/>
                    <a:pt x="5319126" y="625144"/>
                    <a:pt x="5313955" y="625144"/>
                  </a:cubicBezTo>
                  <a:lnTo>
                    <a:pt x="19498" y="625144"/>
                  </a:lnTo>
                  <a:cubicBezTo>
                    <a:pt x="14327" y="625144"/>
                    <a:pt x="9367" y="623090"/>
                    <a:pt x="5711" y="619433"/>
                  </a:cubicBezTo>
                  <a:cubicBezTo>
                    <a:pt x="2054" y="615777"/>
                    <a:pt x="0" y="610817"/>
                    <a:pt x="0" y="605646"/>
                  </a:cubicBezTo>
                  <a:lnTo>
                    <a:pt x="0" y="19498"/>
                  </a:lnTo>
                  <a:cubicBezTo>
                    <a:pt x="0" y="14327"/>
                    <a:pt x="2054" y="9367"/>
                    <a:pt x="5711" y="5711"/>
                  </a:cubicBezTo>
                  <a:cubicBezTo>
                    <a:pt x="9367" y="2054"/>
                    <a:pt x="14327" y="0"/>
                    <a:pt x="19498" y="0"/>
                  </a:cubicBezTo>
                  <a:close/>
                </a:path>
              </a:pathLst>
            </a:custGeom>
            <a:solidFill>
              <a:srgbClr val="F2F4EE"/>
            </a:solidFill>
            <a:ln w="38100" cap="rnd">
              <a:solidFill>
                <a:srgbClr val="2C92D5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333453" cy="6822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27077" y="341963"/>
            <a:ext cx="18742150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30"/>
              </a:lnSpc>
            </a:pPr>
            <a:r>
              <a:rPr lang="en-US" sz="5525" b="1" i="1" spc="276">
                <a:solidFill>
                  <a:srgbClr val="13538A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VI. PRÉSENTATION DES RÉSULTATS OBTENUS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9808" y="4447038"/>
            <a:ext cx="17448385" cy="3624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77"/>
              </a:lnSpc>
            </a:pPr>
            <a:r>
              <a:rPr lang="en-US" sz="14599" b="1" i="1">
                <a:solidFill>
                  <a:srgbClr val="13538A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VOIR APPLICATION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300</Words>
  <Application>Microsoft Macintosh PowerPoint</Application>
  <PresentationFormat>Personnalisé</PresentationFormat>
  <Paragraphs>88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9" baseType="lpstr">
      <vt:lpstr>Alegreya</vt:lpstr>
      <vt:lpstr>Arimo Bold Italics</vt:lpstr>
      <vt:lpstr>Arimo Bold</vt:lpstr>
      <vt:lpstr>Alegreya Bold</vt:lpstr>
      <vt:lpstr>Calibri</vt:lpstr>
      <vt:lpstr>Arial</vt:lpstr>
      <vt:lpstr>Arimo Italics</vt:lpstr>
      <vt:lpstr>Aileron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Modern Company Profile Presentation</dc:title>
  <cp:lastModifiedBy>Khadija Diouf</cp:lastModifiedBy>
  <cp:revision>7</cp:revision>
  <dcterms:created xsi:type="dcterms:W3CDTF">2006-08-16T00:00:00Z</dcterms:created>
  <dcterms:modified xsi:type="dcterms:W3CDTF">2024-11-10T14:05:35Z</dcterms:modified>
  <dc:identifier>DAFlp94aAic</dc:identifier>
</cp:coreProperties>
</file>